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69" r:id="rId2"/>
    <p:sldId id="258" r:id="rId3"/>
    <p:sldId id="259" r:id="rId4"/>
    <p:sldId id="260" r:id="rId5"/>
    <p:sldId id="261" r:id="rId6"/>
    <p:sldId id="264" r:id="rId7"/>
    <p:sldId id="265" r:id="rId8"/>
    <p:sldId id="267" r:id="rId9"/>
    <p:sldId id="268" r:id="rId10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フォーマット使用方法" id="{78B41294-F89E-4608-8ADF-2978BFA67389}">
          <p14:sldIdLst>
            <p14:sldId id="269"/>
          </p14:sldIdLst>
        </p14:section>
        <p14:section name="①課題と検証内容" id="{315B2537-A670-4150-9921-E37B915661C6}">
          <p14:sldIdLst>
            <p14:sldId id="258"/>
            <p14:sldId id="259"/>
          </p14:sldIdLst>
        </p14:section>
        <p14:section name="②企画案" id="{410E65BA-AA55-4EA1-BB67-85041431E51D}">
          <p14:sldIdLst>
            <p14:sldId id="260"/>
            <p14:sldId id="261"/>
          </p14:sldIdLst>
        </p14:section>
        <p14:section name="③効果試算" id="{44431C92-ABC2-4436-BC0F-C56BFD49FA55}">
          <p14:sldIdLst>
            <p14:sldId id="264"/>
            <p14:sldId id="265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5887">
          <p15:clr>
            <a:srgbClr val="A4A3A4"/>
          </p15:clr>
        </p15:guide>
        <p15:guide id="3" pos="2848">
          <p15:clr>
            <a:srgbClr val="A4A3A4"/>
          </p15:clr>
        </p15:guide>
        <p15:guide id="4" orient="horz" pos="504">
          <p15:clr>
            <a:srgbClr val="A4A3A4"/>
          </p15:clr>
        </p15:guide>
        <p15:guide id="5" pos="126">
          <p15:clr>
            <a:srgbClr val="A4A3A4"/>
          </p15:clr>
        </p15:guide>
        <p15:guide id="6" pos="6114">
          <p15:clr>
            <a:srgbClr val="A4A3A4"/>
          </p15:clr>
        </p15:guide>
        <p15:guide id="7" orient="horz" pos="411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jPu9O7gaUnMbThjGh9equj0x1/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B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0763663-FE83-421C-B1E5-14824E51AB95}">
  <a:tblStyle styleId="{50763663-FE83-421C-B1E5-14824E51AB9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DEEE8"/>
          </a:solidFill>
        </a:fill>
      </a:tcStyle>
    </a:wholeTbl>
    <a:band1H>
      <a:tcTxStyle b="off" i="off"/>
      <a:tcStyle>
        <a:tcBdr/>
        <a:fill>
          <a:solidFill>
            <a:srgbClr val="FCDCCE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FCDCCE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151" autoAdjust="0"/>
  </p:normalViewPr>
  <p:slideViewPr>
    <p:cSldViewPr snapToGrid="0">
      <p:cViewPr varScale="1">
        <p:scale>
          <a:sx n="71" d="100"/>
          <a:sy n="71" d="100"/>
        </p:scale>
        <p:origin x="1110" y="60"/>
      </p:cViewPr>
      <p:guideLst>
        <p:guide orient="horz" pos="2137"/>
        <p:guide pos="5887"/>
        <p:guide pos="2848"/>
        <p:guide orient="horz" pos="504"/>
        <p:guide pos="126"/>
        <p:guide pos="6114"/>
        <p:guide orient="horz" pos="41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239662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bf38a1f85e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gbf38a1f85e_1_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00" cy="44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8" name="Google Shape;58;gbf38a1f85e_1_0:notes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700" cy="4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ja-JP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780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ja-JP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3182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8" name="Google Shape;10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84904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0" name="Google Shape;13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1107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9" name="Google Shape;209;p3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②想定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CVR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（実際の掲載時には消します）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※GA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より、「登録済みエラー」のログイン成功率が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％→他エラーと同等まで上昇することを見込んで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10" name="Google Shape;210;p30:notes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ja-JP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312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5" name="Google Shape;315;p3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6" name="Google Shape;316;p3:notes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ja-JP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495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0" name="Google Shape;540;p27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</p:txBody>
      </p:sp>
      <p:sp>
        <p:nvSpPr>
          <p:cNvPr id="541" name="Google Shape;541;p27:notes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ja-JP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783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4" name="Google Shape;564;p31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dirty="0"/>
          </a:p>
        </p:txBody>
      </p:sp>
      <p:sp>
        <p:nvSpPr>
          <p:cNvPr id="565" name="Google Shape;565;p31:notes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ja-JP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1498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>
  <p:cSld name="タイトルとコンテンツ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>
            <a:spLocks noGrp="1"/>
          </p:cNvSpPr>
          <p:nvPr>
            <p:ph type="body" idx="1"/>
          </p:nvPr>
        </p:nvSpPr>
        <p:spPr>
          <a:xfrm>
            <a:off x="152400" y="728976"/>
            <a:ext cx="9601200" cy="572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title"/>
          </p:nvPr>
        </p:nvSpPr>
        <p:spPr>
          <a:xfrm>
            <a:off x="150816" y="222369"/>
            <a:ext cx="9602787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8" name="Google Shape;18;p12"/>
          <p:cNvCxnSpPr/>
          <p:nvPr/>
        </p:nvCxnSpPr>
        <p:spPr>
          <a:xfrm>
            <a:off x="152400" y="620610"/>
            <a:ext cx="9601200" cy="0"/>
          </a:xfrm>
          <a:prstGeom prst="straightConnector1">
            <a:avLst/>
          </a:prstGeom>
          <a:noFill/>
          <a:ln w="508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/>
          <p:nvPr/>
        </p:nvSpPr>
        <p:spPr>
          <a:xfrm>
            <a:off x="4722813" y="6600825"/>
            <a:ext cx="433132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-JP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fld id="{00000000-1234-1234-1234-123412341234}" type="slidenum">
              <a:rPr lang="ja-JP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r>
              <a:rPr lang="ja-JP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1"/>
          <p:cNvSpPr/>
          <p:nvPr/>
        </p:nvSpPr>
        <p:spPr>
          <a:xfrm>
            <a:off x="7401273" y="6669569"/>
            <a:ext cx="1799878" cy="98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ja-JP"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Copyright  beBit,Inc.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Google Shape;14;p11" descr="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47188" y="6597352"/>
            <a:ext cx="619125" cy="1968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usergram.info/article/tips/google-analytics-06-2021-0201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usergram.info/article/tips/google-analytics-06-2021-0201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本フォーマット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セクション／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枚のシートによって構成されています。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各シート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ごとに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、記入例を付属しています。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セクション１／①課題と検証内容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現状課題と検証内容を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共有するためのシートです。</a:t>
            </a:r>
          </a:p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事前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に課題感が共有出来ている場合に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は省いて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頂いても結構です。</a:t>
            </a:r>
          </a:p>
          <a:p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セクション２／②企画案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ポイント①</a:t>
            </a:r>
            <a:r>
              <a:rPr kumimoji="1"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具体的なユーザ行動</a:t>
            </a:r>
            <a:r>
              <a:rPr kumimoji="1"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見</a:t>
            </a:r>
            <a:r>
              <a:rPr kumimoji="1"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せる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ポイント②</a:t>
            </a:r>
            <a:r>
              <a:rPr kumimoji="1"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「ユーザの状況」を伝える</a:t>
            </a: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に該当するシートです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企画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案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の提起と、その根拠となるユーザ行動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その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解釈を具体的に提示します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セクション３／③効果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試算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ⅰ</a:t>
            </a:r>
            <a:r>
              <a:rPr kumimoji="1" lang="ja-JP" altLang="en-US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ⅱ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ポイント③</a:t>
            </a:r>
            <a:r>
              <a:rPr kumimoji="1"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定性分析を定量に落とし込み、効果を具体的に示す</a:t>
            </a: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に該当するシートです。実際に効果試算を行いインパクトを明確に提示します。</a:t>
            </a:r>
          </a:p>
          <a:p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企画提案フォーマット使用方法</a:t>
            </a:r>
            <a:endParaRPr kumimoji="1" lang="ja-JP" altLang="en-US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344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bf38a1f85e_1_0"/>
          <p:cNvSpPr/>
          <p:nvPr/>
        </p:nvSpPr>
        <p:spPr>
          <a:xfrm>
            <a:off x="119925" y="1554974"/>
            <a:ext cx="904800" cy="2668200"/>
          </a:xfrm>
          <a:prstGeom prst="rect">
            <a:avLst/>
          </a:prstGeom>
          <a:solidFill>
            <a:srgbClr val="FABF8E"/>
          </a:solidFill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altLang="en-US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課題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cxnSp>
        <p:nvCxnSpPr>
          <p:cNvPr id="61" name="Google Shape;61;gbf38a1f85e_1_0"/>
          <p:cNvCxnSpPr/>
          <p:nvPr/>
        </p:nvCxnSpPr>
        <p:spPr>
          <a:xfrm>
            <a:off x="216188" y="1390569"/>
            <a:ext cx="8496900" cy="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080"/>
              </a:srgbClr>
            </a:outerShdw>
          </a:effectLst>
        </p:spPr>
      </p:cxnSp>
      <p:sp>
        <p:nvSpPr>
          <p:cNvPr id="62" name="Google Shape;62;gbf38a1f85e_1_0"/>
          <p:cNvSpPr/>
          <p:nvPr/>
        </p:nvSpPr>
        <p:spPr>
          <a:xfrm>
            <a:off x="1024052" y="1412777"/>
            <a:ext cx="4087982" cy="282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-JP" sz="1800" b="0" i="0" u="none" strike="noStrike" cap="none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現状</a:t>
            </a:r>
            <a:r>
              <a:rPr lang="ja-JP" sz="1800" b="0" i="0" u="none" strike="noStrike" cap="none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ログインページのエラー</a:t>
            </a: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が多発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エラー時の平均</a:t>
            </a:r>
            <a:r>
              <a:rPr lang="ja-JP" sz="1800" b="0" i="0" u="none" strike="noStrike" cap="none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ログイン率45.2％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ログイン意思のあるユーザに対し、ペインを取り除くことで</a:t>
            </a:r>
            <a:r>
              <a:rPr lang="ja-JP" sz="1800" b="0" i="0" u="none" strike="noStrike" cap="none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ログイン成功率を高めたい。</a:t>
            </a:r>
            <a:endParaRPr sz="1800" b="0" i="0" u="none" strike="noStrike" cap="none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63" name="Google Shape;63;gbf38a1f85e_1_0"/>
          <p:cNvSpPr txBox="1">
            <a:spLocks noGrp="1"/>
          </p:cNvSpPr>
          <p:nvPr>
            <p:ph type="title"/>
          </p:nvPr>
        </p:nvSpPr>
        <p:spPr>
          <a:xfrm>
            <a:off x="150816" y="222369"/>
            <a:ext cx="96027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①課題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と検証内容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64" name="Google Shape;64;gbf38a1f85e_1_0"/>
          <p:cNvSpPr/>
          <p:nvPr/>
        </p:nvSpPr>
        <p:spPr>
          <a:xfrm>
            <a:off x="119917" y="4316062"/>
            <a:ext cx="904800" cy="2497200"/>
          </a:xfrm>
          <a:prstGeom prst="rect">
            <a:avLst/>
          </a:prstGeom>
          <a:solidFill>
            <a:srgbClr val="FABF8E"/>
          </a:solidFill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検証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内容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65" name="Google Shape;65;gbf38a1f85e_1_0"/>
          <p:cNvSpPr txBox="1"/>
          <p:nvPr/>
        </p:nvSpPr>
        <p:spPr>
          <a:xfrm>
            <a:off x="246742" y="914836"/>
            <a:ext cx="96027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改善対象：ログインページ</a:t>
            </a:r>
            <a:endParaRPr sz="2800" b="1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66" name="Google Shape;66;gbf38a1f85e_1_0"/>
          <p:cNvSpPr/>
          <p:nvPr/>
        </p:nvSpPr>
        <p:spPr>
          <a:xfrm>
            <a:off x="7778322" y="147600"/>
            <a:ext cx="1927200" cy="8577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w="9525" cap="flat" cmpd="sng">
            <a:solidFill>
              <a:srgbClr val="7C5F9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25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ja-JP" sz="32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記入例</a:t>
            </a:r>
            <a:endParaRPr sz="32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aphicFrame>
        <p:nvGraphicFramePr>
          <p:cNvPr id="67" name="Google Shape;67;gbf38a1f85e_1_0"/>
          <p:cNvGraphicFramePr/>
          <p:nvPr>
            <p:extLst>
              <p:ext uri="{D42A27DB-BD31-4B8C-83A1-F6EECF244321}">
                <p14:modId xmlns:p14="http://schemas.microsoft.com/office/powerpoint/2010/main" val="2362620935"/>
              </p:ext>
            </p:extLst>
          </p:nvPr>
        </p:nvGraphicFramePr>
        <p:xfrm>
          <a:off x="5449238" y="1894682"/>
          <a:ext cx="4330731" cy="2042779"/>
        </p:xfrm>
        <a:graphic>
          <a:graphicData uri="http://schemas.openxmlformats.org/drawingml/2006/table">
            <a:tbl>
              <a:tblPr>
                <a:noFill/>
                <a:tableStyleId>{50763663-FE83-421C-B1E5-14824E51AB95}</a:tableStyleId>
              </a:tblPr>
              <a:tblGrid>
                <a:gridCol w="1040253"/>
                <a:gridCol w="1096826"/>
                <a:gridCol w="1096826"/>
                <a:gridCol w="1096826"/>
              </a:tblGrid>
              <a:tr h="47020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600" b="0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(月)</a:t>
                      </a:r>
                      <a:endParaRPr sz="1400" b="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目標</a:t>
                      </a:r>
                      <a:endParaRPr sz="140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400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現状</a:t>
                      </a:r>
                      <a:endParaRPr sz="140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差分</a:t>
                      </a:r>
                      <a:endParaRPr sz="140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</a:tr>
              <a:tr h="47020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altLang="en-US" sz="1400" b="1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エラーページ</a:t>
                      </a:r>
                      <a:r>
                        <a:rPr lang="ja-JP" sz="1400" b="1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UU数</a:t>
                      </a:r>
                      <a:endParaRPr lang="en-US" altLang="ja-JP" sz="1400" b="1" u="none" strike="noStrike" cap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altLang="ja-JP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20,000</a:t>
                      </a:r>
                      <a:r>
                        <a:rPr lang="ja-JP" altLang="en-US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sz="140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  <a:tabLst/>
                        <a:defRPr/>
                      </a:pPr>
                      <a:r>
                        <a:rPr lang="en-US" altLang="ja-JP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20,000</a:t>
                      </a:r>
                      <a:r>
                        <a:rPr lang="ja-JP" altLang="en-US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  <a:r>
                        <a:rPr lang="ja-JP" altLang="en-US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sz="140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47020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400" b="1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ログイン</a:t>
                      </a:r>
                      <a:endParaRPr lang="en-US" altLang="ja-JP" sz="1400" b="1" u="none" strike="noStrike" cap="none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altLang="en-US" sz="1400" b="1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成功</a:t>
                      </a:r>
                      <a:r>
                        <a:rPr lang="ja-JP" sz="1400" b="1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数</a:t>
                      </a:r>
                      <a:endParaRPr sz="1400" b="1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altLang="ja-JP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11,000</a:t>
                      </a:r>
                      <a:r>
                        <a:rPr lang="ja-JP" altLang="en-US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sz="140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altLang="ja-JP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9,04</a:t>
                      </a:r>
                      <a:r>
                        <a:rPr lang="ja-JP" altLang="en-US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sz="140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altLang="ja-JP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1,960</a:t>
                      </a:r>
                      <a:r>
                        <a:rPr lang="ja-JP" altLang="en-US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sz="140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63215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400" b="1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ログイン</a:t>
                      </a:r>
                      <a:endParaRPr sz="1400" b="1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400" b="1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成功率</a:t>
                      </a:r>
                      <a:endParaRPr sz="1400" b="1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55.0%</a:t>
                      </a:r>
                      <a:endParaRPr sz="140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b="1" u="none" strike="noStrike" cap="none" dirty="0">
                          <a:solidFill>
                            <a:srgbClr val="C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45.2%</a:t>
                      </a:r>
                      <a:endParaRPr sz="1400" b="1" u="none" strike="noStrike" cap="none" dirty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9.8%</a:t>
                      </a:r>
                      <a:endParaRPr sz="140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7" name="Google Shape;77;gbf38a1f85e_1_0"/>
          <p:cNvSpPr/>
          <p:nvPr/>
        </p:nvSpPr>
        <p:spPr>
          <a:xfrm>
            <a:off x="1137675" y="4402044"/>
            <a:ext cx="8642294" cy="9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6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＜観察したユーザ＞</a:t>
            </a:r>
            <a:endParaRPr sz="16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6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2021/3/1~4/31の間</a:t>
            </a:r>
            <a:r>
              <a:rPr lang="ja-JP" sz="16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に購入をした</a:t>
            </a:r>
            <a:r>
              <a:rPr lang="ja-JP" sz="16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ユーザの中</a:t>
            </a:r>
            <a:r>
              <a:rPr lang="ja-JP" sz="16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lang="ja-JP" altLang="en-US" sz="16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6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altLang="en-US" sz="16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ログイン</a:t>
            </a:r>
            <a:r>
              <a:rPr lang="ja-JP" sz="16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エラー</a:t>
            </a:r>
            <a:r>
              <a:rPr lang="ja-JP" sz="16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画面を1回以上閲覧した</a:t>
            </a:r>
            <a:r>
              <a:rPr lang="ja-JP" sz="16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ユーザ</a:t>
            </a:r>
            <a:r>
              <a:rPr lang="ja-JP" altLang="en-US" sz="16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sz="16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683120" y="5427190"/>
            <a:ext cx="5676149" cy="1090800"/>
            <a:chOff x="1345915" y="5499449"/>
            <a:chExt cx="5676149" cy="1090800"/>
          </a:xfrm>
        </p:grpSpPr>
        <p:pic>
          <p:nvPicPr>
            <p:cNvPr id="22" name="Google Shape;97;p1" descr="男性 ピクトグラム シルエット イラスト"/>
            <p:cNvPicPr preferRelativeResize="0"/>
            <p:nvPr/>
          </p:nvPicPr>
          <p:blipFill rotWithShape="1">
            <a:blip r:embed="rId3">
              <a:alphaModFix/>
            </a:blip>
            <a:srcRect l="19360" r="24400" b="31718"/>
            <a:stretch/>
          </p:blipFill>
          <p:spPr>
            <a:xfrm>
              <a:off x="1345915" y="5818073"/>
              <a:ext cx="347019" cy="453551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" name="グループ化 1"/>
            <p:cNvGrpSpPr/>
            <p:nvPr/>
          </p:nvGrpSpPr>
          <p:grpSpPr>
            <a:xfrm>
              <a:off x="1982201" y="5499449"/>
              <a:ext cx="5039863" cy="1090800"/>
              <a:chOff x="1982201" y="5499449"/>
              <a:chExt cx="5039863" cy="1090800"/>
            </a:xfrm>
          </p:grpSpPr>
          <p:grpSp>
            <p:nvGrpSpPr>
              <p:cNvPr id="71" name="Google Shape;71;gbf38a1f85e_1_0"/>
              <p:cNvGrpSpPr/>
              <p:nvPr/>
            </p:nvGrpSpPr>
            <p:grpSpPr>
              <a:xfrm>
                <a:off x="1982201" y="5499449"/>
                <a:ext cx="5039863" cy="1090800"/>
                <a:chOff x="1186314" y="5534564"/>
                <a:chExt cx="5039863" cy="1090800"/>
              </a:xfrm>
            </p:grpSpPr>
            <p:sp>
              <p:nvSpPr>
                <p:cNvPr id="72" name="Google Shape;72;gbf38a1f85e_1_0"/>
                <p:cNvSpPr/>
                <p:nvPr/>
              </p:nvSpPr>
              <p:spPr>
                <a:xfrm>
                  <a:off x="5251177" y="5599664"/>
                  <a:ext cx="975000" cy="960600"/>
                </a:xfrm>
                <a:prstGeom prst="ellipse">
                  <a:avLst/>
                </a:prstGeom>
                <a:solidFill>
                  <a:srgbClr val="FFC000"/>
                </a:solidFill>
                <a:ln w="254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45700" rIns="0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lang="ja-JP" dirty="0" smtClean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購入</a:t>
                  </a:r>
                  <a:endParaRPr dirty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73" name="Google Shape;73;gbf38a1f85e_1_0"/>
                <p:cNvSpPr/>
                <p:nvPr/>
              </p:nvSpPr>
              <p:spPr>
                <a:xfrm>
                  <a:off x="1186314" y="5534564"/>
                  <a:ext cx="1097400" cy="1090800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lang="ja-JP" altLang="en-US" dirty="0" smtClean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ログイン</a:t>
                  </a:r>
                  <a:endParaRPr lang="en-US" altLang="ja-JP" dirty="0" smtClean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lang="ja-JP" dirty="0" smtClean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エラーページ</a:t>
                  </a:r>
                  <a:r>
                    <a:rPr lang="ja-JP" altLang="en-US" dirty="0" smtClean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閲覧</a:t>
                  </a:r>
                  <a:endParaRPr sz="1400" b="0" i="0" u="none" strike="noStrike" cap="none" dirty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endParaRPr>
                </a:p>
              </p:txBody>
            </p:sp>
            <p:cxnSp>
              <p:nvCxnSpPr>
                <p:cNvPr id="74" name="Google Shape;74;gbf38a1f85e_1_0"/>
                <p:cNvCxnSpPr/>
                <p:nvPr/>
              </p:nvCxnSpPr>
              <p:spPr>
                <a:xfrm>
                  <a:off x="4588062" y="6079964"/>
                  <a:ext cx="391200" cy="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stealth" w="med" len="med"/>
                </a:ln>
              </p:spPr>
            </p:cxnSp>
          </p:grpSp>
          <p:sp>
            <p:nvSpPr>
              <p:cNvPr id="23" name="Google Shape;73;gbf38a1f85e_1_0"/>
              <p:cNvSpPr/>
              <p:nvPr/>
            </p:nvSpPr>
            <p:spPr>
              <a:xfrm>
                <a:off x="4014633" y="5499449"/>
                <a:ext cx="1097400" cy="1090800"/>
              </a:xfrm>
              <a:prstGeom prst="rect">
                <a:avLst/>
              </a:prstGeom>
              <a:solidFill>
                <a:schemeClr val="lt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lang="ja-JP" altLang="en-US" dirty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ログイン</a:t>
                </a:r>
                <a:endParaRPr sz="14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</p:txBody>
          </p:sp>
          <p:cxnSp>
            <p:nvCxnSpPr>
              <p:cNvPr id="24" name="Google Shape;74;gbf38a1f85e_1_0"/>
              <p:cNvCxnSpPr/>
              <p:nvPr/>
            </p:nvCxnSpPr>
            <p:spPr>
              <a:xfrm>
                <a:off x="3351517" y="6044849"/>
                <a:ext cx="391200" cy="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</p:grpSp>
      </p:grpSp>
      <p:grpSp>
        <p:nvGrpSpPr>
          <p:cNvPr id="27" name="Google Shape;98;p1"/>
          <p:cNvGrpSpPr/>
          <p:nvPr/>
        </p:nvGrpSpPr>
        <p:grpSpPr>
          <a:xfrm>
            <a:off x="-1744394" y="5994594"/>
            <a:ext cx="2556478" cy="554060"/>
            <a:chOff x="7242579" y="1774080"/>
            <a:chExt cx="2795641" cy="514371"/>
          </a:xfrm>
          <a:solidFill>
            <a:srgbClr val="00B050"/>
          </a:solidFill>
        </p:grpSpPr>
        <p:sp>
          <p:nvSpPr>
            <p:cNvPr id="28" name="Google Shape;99;p1"/>
            <p:cNvSpPr txBox="1"/>
            <p:nvPr/>
          </p:nvSpPr>
          <p:spPr>
            <a:xfrm>
              <a:off x="7242579" y="1774080"/>
              <a:ext cx="2609960" cy="514371"/>
            </a:xfrm>
            <a:prstGeom prst="rect">
              <a:avLst/>
            </a:prstGeom>
            <a:solidFill>
              <a:srgbClr val="51BF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altLang="ja-JP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USERGRAM</a:t>
              </a:r>
              <a:r>
                <a:rPr lang="ja-JP" altLang="en-US" sz="1400" b="0" i="0" u="none" strike="noStrike" cap="none" dirty="0" err="1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での</a:t>
              </a:r>
              <a:endParaRPr lang="en-US" altLang="ja-JP" sz="1400" b="0" i="0" u="none" strike="noStrike" cap="none" dirty="0" smtClean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絞り込み</a:t>
              </a:r>
              <a:r>
                <a:rPr lang="ja-JP" sz="1400" b="0" i="0" u="none" strike="noStrike" cap="none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の内容を記載</a:t>
              </a:r>
              <a:endParaRPr sz="14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29" name="Google Shape;100;p1"/>
            <p:cNvSpPr/>
            <p:nvPr/>
          </p:nvSpPr>
          <p:spPr>
            <a:xfrm rot="5400000">
              <a:off x="9805978" y="1936221"/>
              <a:ext cx="216403" cy="248080"/>
            </a:xfrm>
            <a:prstGeom prst="triangle">
              <a:avLst>
                <a:gd name="adj" fmla="val 50000"/>
              </a:avLst>
            </a:prstGeom>
            <a:solidFill>
              <a:srgbClr val="51BF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  <p:grpSp>
        <p:nvGrpSpPr>
          <p:cNvPr id="25" name="Google Shape;98;p1"/>
          <p:cNvGrpSpPr/>
          <p:nvPr/>
        </p:nvGrpSpPr>
        <p:grpSpPr>
          <a:xfrm>
            <a:off x="9849442" y="2173000"/>
            <a:ext cx="2582166" cy="670389"/>
            <a:chOff x="6965275" y="1774080"/>
            <a:chExt cx="2823732" cy="514371"/>
          </a:xfrm>
          <a:solidFill>
            <a:srgbClr val="00B050"/>
          </a:solidFill>
        </p:grpSpPr>
        <p:sp>
          <p:nvSpPr>
            <p:cNvPr id="26" name="Google Shape;99;p1"/>
            <p:cNvSpPr txBox="1"/>
            <p:nvPr/>
          </p:nvSpPr>
          <p:spPr>
            <a:xfrm>
              <a:off x="7179047" y="1774080"/>
              <a:ext cx="2609960" cy="514371"/>
            </a:xfrm>
            <a:prstGeom prst="rect">
              <a:avLst/>
            </a:prstGeom>
            <a:solidFill>
              <a:srgbClr val="51BF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altLang="en-US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項目は必要に応じて変更、追記してください</a:t>
              </a:r>
              <a:endParaRPr sz="14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30" name="Google Shape;100;p1"/>
            <p:cNvSpPr/>
            <p:nvPr/>
          </p:nvSpPr>
          <p:spPr>
            <a:xfrm rot="16200000" flipH="1">
              <a:off x="6981113" y="1907225"/>
              <a:ext cx="216403" cy="248080"/>
            </a:xfrm>
            <a:prstGeom prst="triangle">
              <a:avLst>
                <a:gd name="adj" fmla="val 50000"/>
              </a:avLst>
            </a:prstGeom>
            <a:solidFill>
              <a:srgbClr val="51BF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090897" y="1412776"/>
            <a:ext cx="4222143" cy="2826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【課題点】</a:t>
            </a:r>
            <a:endParaRPr sz="1400" b="0" i="0" u="none" strike="noStrike" cap="none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xxx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xxx</a:t>
            </a:r>
            <a:endParaRPr sz="1400" b="0" i="0" u="none" strike="noStrike" cap="none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285750" lvl="0" indent="-285750"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altLang="ja-JP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title"/>
          </p:nvPr>
        </p:nvSpPr>
        <p:spPr>
          <a:xfrm>
            <a:off x="150816" y="222369"/>
            <a:ext cx="9602787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2400"/>
            </a:pPr>
            <a:r>
              <a:rPr 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①</a:t>
            </a: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と検証内容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9917" y="4316062"/>
            <a:ext cx="904815" cy="2497314"/>
          </a:xfrm>
          <a:prstGeom prst="rect">
            <a:avLst/>
          </a:prstGeom>
          <a:solidFill>
            <a:srgbClr val="FABF8E"/>
          </a:solidFill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検証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内容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aphicFrame>
        <p:nvGraphicFramePr>
          <p:cNvPr id="103" name="Google Shape;103;p1"/>
          <p:cNvGraphicFramePr/>
          <p:nvPr>
            <p:extLst>
              <p:ext uri="{D42A27DB-BD31-4B8C-83A1-F6EECF244321}">
                <p14:modId xmlns:p14="http://schemas.microsoft.com/office/powerpoint/2010/main" val="97960061"/>
              </p:ext>
            </p:extLst>
          </p:nvPr>
        </p:nvGraphicFramePr>
        <p:xfrm>
          <a:off x="5267919" y="1750221"/>
          <a:ext cx="4512050" cy="2560350"/>
        </p:xfrm>
        <a:graphic>
          <a:graphicData uri="http://schemas.openxmlformats.org/drawingml/2006/table">
            <a:tbl>
              <a:tblPr>
                <a:noFill/>
                <a:tableStyleId>{50763663-FE83-421C-B1E5-14824E51AB95}</a:tableStyleId>
              </a:tblPr>
              <a:tblGrid>
                <a:gridCol w="1324425"/>
                <a:gridCol w="987725"/>
                <a:gridCol w="1099950"/>
                <a:gridCol w="1099950"/>
              </a:tblGrid>
              <a:tr h="426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0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（月・年</a:t>
                      </a:r>
                      <a:r>
                        <a:rPr lang="ja-JP" sz="1600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r>
                        <a:rPr lang="ja-JP" sz="1600" b="1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sz="1400" b="1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目標</a:t>
                      </a:r>
                      <a:endParaRPr sz="140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現状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差分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ABF8E"/>
                    </a:solidFill>
                  </a:tcPr>
                </a:tc>
              </a:tr>
              <a:tr h="426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UU数</a:t>
                      </a:r>
                      <a:endParaRPr sz="1400" b="1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426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SS数</a:t>
                      </a:r>
                      <a:endParaRPr sz="1400" b="1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426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CV数</a:t>
                      </a:r>
                      <a:endParaRPr sz="1400" b="1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426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CVR</a:t>
                      </a:r>
                      <a:endParaRPr sz="1400" b="1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426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ja-JP" sz="1600" b="1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単価</a:t>
                      </a:r>
                      <a:endParaRPr sz="1400" b="1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 u="none" strike="noStrike" cap="none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☓☓☓</a:t>
                      </a:r>
                      <a:endParaRPr sz="1400" u="none" strike="noStrike" cap="none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3" name="Google Shape;77;gbf38a1f85e_1_0"/>
          <p:cNvSpPr/>
          <p:nvPr/>
        </p:nvSpPr>
        <p:spPr>
          <a:xfrm>
            <a:off x="1137675" y="4388597"/>
            <a:ext cx="8642294" cy="9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6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＜観察したユーザ</a:t>
            </a:r>
            <a:r>
              <a:rPr lang="ja-JP" sz="16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lang="en-US" altLang="ja-JP" sz="1600" dirty="0" smtClean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</a:t>
            </a:r>
            <a:endParaRPr sz="1600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Google Shape;60;gbf38a1f85e_1_0"/>
          <p:cNvSpPr/>
          <p:nvPr/>
        </p:nvSpPr>
        <p:spPr>
          <a:xfrm>
            <a:off x="119925" y="1554974"/>
            <a:ext cx="904800" cy="2668200"/>
          </a:xfrm>
          <a:prstGeom prst="rect">
            <a:avLst/>
          </a:prstGeom>
          <a:solidFill>
            <a:srgbClr val="FABF8E"/>
          </a:solidFill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altLang="en-US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課題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cxnSp>
        <p:nvCxnSpPr>
          <p:cNvPr id="37" name="Google Shape;61;gbf38a1f85e_1_0"/>
          <p:cNvCxnSpPr/>
          <p:nvPr/>
        </p:nvCxnSpPr>
        <p:spPr>
          <a:xfrm>
            <a:off x="216188" y="1390569"/>
            <a:ext cx="8496900" cy="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080"/>
              </a:srgbClr>
            </a:outerShdw>
          </a:effectLst>
        </p:spPr>
      </p:cxnSp>
      <p:sp>
        <p:nvSpPr>
          <p:cNvPr id="38" name="Google Shape;65;gbf38a1f85e_1_0"/>
          <p:cNvSpPr txBox="1"/>
          <p:nvPr/>
        </p:nvSpPr>
        <p:spPr>
          <a:xfrm>
            <a:off x="246742" y="914836"/>
            <a:ext cx="96027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改善対象</a:t>
            </a:r>
            <a:r>
              <a:rPr lang="ja-JP" sz="2800" b="1" i="0" u="none" strike="noStrike" cap="none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：</a:t>
            </a:r>
            <a:r>
              <a:rPr lang="en-US" altLang="ja-JP" sz="2800" b="1" i="0" u="none" strike="noStrike" cap="none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xxx</a:t>
            </a:r>
            <a:endParaRPr sz="2800" b="1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164228" y="5384611"/>
            <a:ext cx="8297623" cy="1090800"/>
            <a:chOff x="964165" y="5381747"/>
            <a:chExt cx="8297623" cy="1090800"/>
          </a:xfrm>
        </p:grpSpPr>
        <p:sp>
          <p:nvSpPr>
            <p:cNvPr id="28" name="Google Shape;73;gbf38a1f85e_1_0"/>
            <p:cNvSpPr/>
            <p:nvPr/>
          </p:nvSpPr>
          <p:spPr>
            <a:xfrm>
              <a:off x="8164388" y="5381747"/>
              <a:ext cx="1097400" cy="1090800"/>
            </a:xfrm>
            <a:prstGeom prst="rect">
              <a:avLst/>
            </a:prstGeom>
            <a:solidFill>
              <a:schemeClr val="lt1"/>
            </a:solidFill>
            <a:ln w="2540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altLang="en-US" sz="1400" b="0" i="0" u="none" strike="noStrike" cap="none" dirty="0" smtClean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（離脱）</a:t>
              </a:r>
              <a:endParaRPr sz="1400" b="0" i="0" u="none" strike="noStrike" cap="none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964165" y="5381747"/>
              <a:ext cx="7281065" cy="1090800"/>
              <a:chOff x="980405" y="5381747"/>
              <a:chExt cx="7281065" cy="1090800"/>
            </a:xfrm>
          </p:grpSpPr>
          <p:grpSp>
            <p:nvGrpSpPr>
              <p:cNvPr id="3" name="グループ化 2"/>
              <p:cNvGrpSpPr/>
              <p:nvPr/>
            </p:nvGrpSpPr>
            <p:grpSpPr>
              <a:xfrm>
                <a:off x="980405" y="5381747"/>
                <a:ext cx="6773798" cy="1090800"/>
                <a:chOff x="1972778" y="5419356"/>
                <a:chExt cx="6773798" cy="1090800"/>
              </a:xfrm>
            </p:grpSpPr>
            <p:grpSp>
              <p:nvGrpSpPr>
                <p:cNvPr id="2" name="グループ化 1"/>
                <p:cNvGrpSpPr/>
                <p:nvPr/>
              </p:nvGrpSpPr>
              <p:grpSpPr>
                <a:xfrm>
                  <a:off x="1972778" y="5419356"/>
                  <a:ext cx="6773798" cy="1090800"/>
                  <a:chOff x="1543340" y="5459739"/>
                  <a:chExt cx="6773798" cy="1090800"/>
                </a:xfrm>
              </p:grpSpPr>
              <p:grpSp>
                <p:nvGrpSpPr>
                  <p:cNvPr id="39" name="グループ化 38"/>
                  <p:cNvGrpSpPr/>
                  <p:nvPr/>
                </p:nvGrpSpPr>
                <p:grpSpPr>
                  <a:xfrm>
                    <a:off x="1543340" y="5459739"/>
                    <a:ext cx="6773798" cy="1090800"/>
                    <a:chOff x="1206135" y="5531998"/>
                    <a:chExt cx="6773798" cy="1090800"/>
                  </a:xfrm>
                </p:grpSpPr>
                <p:pic>
                  <p:nvPicPr>
                    <p:cNvPr id="40" name="Google Shape;97;p1" descr="男性 ピクトグラム シルエット イラスト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l="19360" r="24400" b="31718"/>
                    <a:stretch/>
                  </p:blipFill>
                  <p:spPr>
                    <a:xfrm>
                      <a:off x="1206135" y="5850622"/>
                      <a:ext cx="347019" cy="45355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41" name="グループ化 40"/>
                    <p:cNvGrpSpPr/>
                    <p:nvPr/>
                  </p:nvGrpSpPr>
                  <p:grpSpPr>
                    <a:xfrm>
                      <a:off x="1842731" y="5531998"/>
                      <a:ext cx="6137202" cy="1090800"/>
                      <a:chOff x="1842731" y="5531998"/>
                      <a:chExt cx="6137202" cy="1090800"/>
                    </a:xfrm>
                  </p:grpSpPr>
                  <p:grpSp>
                    <p:nvGrpSpPr>
                      <p:cNvPr id="42" name="Google Shape;71;gbf38a1f85e_1_0"/>
                      <p:cNvGrpSpPr/>
                      <p:nvPr/>
                    </p:nvGrpSpPr>
                    <p:grpSpPr>
                      <a:xfrm>
                        <a:off x="1842731" y="5531998"/>
                        <a:ext cx="6137202" cy="1090800"/>
                        <a:chOff x="1046844" y="5567113"/>
                        <a:chExt cx="6137202" cy="1090800"/>
                      </a:xfrm>
                    </p:grpSpPr>
                    <p:sp>
                      <p:nvSpPr>
                        <p:cNvPr id="45" name="Google Shape;72;gbf38a1f85e_1_0"/>
                        <p:cNvSpPr/>
                        <p:nvPr/>
                      </p:nvSpPr>
                      <p:spPr>
                        <a:xfrm>
                          <a:off x="6209046" y="5632213"/>
                          <a:ext cx="975000" cy="960600"/>
                        </a:xfrm>
                        <a:prstGeom prst="ellipse">
                          <a:avLst/>
                        </a:prstGeom>
                        <a:solidFill>
                          <a:srgbClr val="FFC000"/>
                        </a:solidFill>
                        <a:ln w="25400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0" tIns="45700" rIns="0" bIns="45700" anchor="ctr" anchorCtr="0">
                          <a:noAutofit/>
                        </a:bodyPr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400"/>
                            <a:buFont typeface="Arial"/>
                            <a:buNone/>
                          </a:pPr>
                          <a:r>
                            <a:rPr lang="ja-JP" altLang="en-US" dirty="0" smtClean="0">
                              <a:solidFill>
                                <a:schemeClr val="dk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（</a:t>
                          </a:r>
                          <a:r>
                            <a:rPr lang="en-US" altLang="ja-JP" dirty="0" smtClean="0">
                              <a:solidFill>
                                <a:schemeClr val="dk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CV</a:t>
                          </a:r>
                          <a:r>
                            <a:rPr lang="ja-JP" altLang="en-US" dirty="0" smtClean="0">
                              <a:solidFill>
                                <a:schemeClr val="dk1"/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</a:rPr>
                            <a:t>）</a:t>
                          </a:r>
                          <a:endParaRPr dirty="0">
                            <a:solidFill>
                              <a:schemeClr val="dk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endParaRPr>
                        </a:p>
                      </p:txBody>
                    </p:sp>
                    <p:sp>
                      <p:nvSpPr>
                        <p:cNvPr id="46" name="Google Shape;73;gbf38a1f85e_1_0"/>
                        <p:cNvSpPr/>
                        <p:nvPr/>
                      </p:nvSpPr>
                      <p:spPr>
                        <a:xfrm>
                          <a:off x="1046844" y="5567113"/>
                          <a:ext cx="1097400" cy="1090800"/>
                        </a:xfrm>
                        <a:prstGeom prst="rect">
                          <a:avLst/>
                        </a:prstGeom>
                        <a:solidFill>
                          <a:schemeClr val="lt1"/>
                        </a:solidFill>
                        <a:ln w="25400" cap="flat" cmpd="sng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45700" rIns="91425" bIns="45700" anchor="ctr" anchorCtr="0">
                          <a:noAutofit/>
                        </a:bodyPr>
                        <a:lstStyle/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Pts val="1400"/>
                            <a:buFont typeface="Arial"/>
                            <a:buNone/>
                          </a:pPr>
                          <a:r>
                            <a:rPr lang="ja-JP" altLang="en-US" sz="1400" b="0" i="0" u="none" strike="noStrike" cap="none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メイリオ" panose="020B0604030504040204" pitchFamily="50" charset="-128"/>
                              <a:ea typeface="メイリオ" panose="020B0604030504040204" pitchFamily="50" charset="-128"/>
                              <a:sym typeface="Arial"/>
                            </a:rPr>
                            <a:t>（流入元）</a:t>
                          </a:r>
                          <a:endParaRPr sz="1400" b="0" i="0" u="none" strike="noStrike" cap="none" dirty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  <a:sym typeface="Arial"/>
                          </a:endParaRPr>
                        </a:p>
                      </p:txBody>
                    </p:sp>
                    <p:cxnSp>
                      <p:nvCxnSpPr>
                        <p:cNvPr id="47" name="Google Shape;74;gbf38a1f85e_1_0"/>
                        <p:cNvCxnSpPr/>
                        <p:nvPr/>
                      </p:nvCxnSpPr>
                      <p:spPr>
                        <a:xfrm>
                          <a:off x="3981045" y="6112513"/>
                          <a:ext cx="391200" cy="0"/>
                        </a:xfrm>
                        <a:prstGeom prst="straightConnector1">
                          <a:avLst/>
                        </a:prstGeom>
                        <a:noFill/>
                        <a:ln w="28575" cap="flat" cmpd="sng">
                          <a:solidFill>
                            <a:schemeClr val="dk1"/>
                          </a:solidFill>
                          <a:prstDash val="solid"/>
                          <a:round/>
                          <a:headEnd type="none" w="sm" len="sm"/>
                          <a:tailEnd type="stealth" w="med" len="med"/>
                        </a:ln>
                      </p:spPr>
                    </p:cxnSp>
                  </p:grpSp>
                  <p:sp>
                    <p:nvSpPr>
                      <p:cNvPr id="43" name="Google Shape;73;gbf38a1f85e_1_0"/>
                      <p:cNvSpPr/>
                      <p:nvPr/>
                    </p:nvSpPr>
                    <p:spPr>
                      <a:xfrm>
                        <a:off x="3563465" y="5531998"/>
                        <a:ext cx="1097400" cy="10908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 w="25400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spcFirstLastPara="1" wrap="square" lIns="91425" tIns="45700" rIns="91425" bIns="45700" anchor="ctr" anchorCtr="0">
                        <a:noAutofit/>
                      </a:bodyPr>
                      <a:lstStyle/>
                      <a:p>
                        <a:pPr lvl="0" algn="ctr">
                          <a:buSzPts val="1400"/>
                        </a:pPr>
                        <a:r>
                          <a:rPr lang="ja-JP" altLang="en-US" dirty="0">
                            <a:solidFill>
                              <a:schemeClr val="dk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（検証</a:t>
                        </a:r>
                        <a:br>
                          <a:rPr lang="ja-JP" altLang="en-US" dirty="0">
                            <a:solidFill>
                              <a:schemeClr val="dk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</a:br>
                        <a:r>
                          <a:rPr lang="ja-JP" altLang="en-US" dirty="0">
                            <a:solidFill>
                              <a:schemeClr val="dk1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内容）</a:t>
                        </a:r>
                      </a:p>
                    </p:txBody>
                  </p:sp>
                  <p:cxnSp>
                    <p:nvCxnSpPr>
                      <p:cNvPr id="44" name="Google Shape;74;gbf38a1f85e_1_0"/>
                      <p:cNvCxnSpPr/>
                      <p:nvPr/>
                    </p:nvCxnSpPr>
                    <p:spPr>
                      <a:xfrm>
                        <a:off x="3056198" y="6077398"/>
                        <a:ext cx="391200" cy="0"/>
                      </a:xfrm>
                      <a:prstGeom prst="straightConnector1">
                        <a:avLst/>
                      </a:prstGeom>
                      <a:noFill/>
                      <a:ln w="2857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stealth" w="med" len="med"/>
                      </a:ln>
                    </p:spPr>
                  </p:cxnSp>
                </p:grpSp>
              </p:grpSp>
              <p:sp>
                <p:nvSpPr>
                  <p:cNvPr id="19" name="Google Shape;73;gbf38a1f85e_1_0"/>
                  <p:cNvSpPr/>
                  <p:nvPr/>
                </p:nvSpPr>
                <p:spPr>
                  <a:xfrm>
                    <a:off x="5621404" y="5459739"/>
                    <a:ext cx="1097400" cy="1090800"/>
                  </a:xfrm>
                  <a:prstGeom prst="rect">
                    <a:avLst/>
                  </a:prstGeom>
                  <a:solidFill>
                    <a:schemeClr val="lt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r>
                      <a:rPr lang="ja-JP" altLang="en-US" sz="1400" b="0" i="0" u="none" strike="noStrike" cap="none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sym typeface="Arial"/>
                      </a:rPr>
                      <a:t>（検証</a:t>
                    </a:r>
                    <a:endParaRPr lang="en-US" altLang="ja-JP" sz="1400" b="0" i="0" u="none" strike="noStrike" cap="none" dirty="0" smtClean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sym typeface="Arial"/>
                    </a:endParaRPr>
                  </a:p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r>
                      <a:rPr lang="ja-JP" altLang="en-US" sz="1400" b="0" i="0" u="none" strike="noStrike" cap="none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sym typeface="Arial"/>
                      </a:rPr>
                      <a:t>内容）</a:t>
                    </a:r>
                    <a:endParaRPr sz="1400" b="0" i="0" u="none" strike="noStrike" cap="none" dirty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sym typeface="Arial"/>
                    </a:endParaRPr>
                  </a:p>
                </p:txBody>
              </p:sp>
            </p:grpSp>
            <p:cxnSp>
              <p:nvCxnSpPr>
                <p:cNvPr id="21" name="Google Shape;74;gbf38a1f85e_1_0"/>
                <p:cNvCxnSpPr/>
                <p:nvPr/>
              </p:nvCxnSpPr>
              <p:spPr>
                <a:xfrm>
                  <a:off x="7264309" y="5964756"/>
                  <a:ext cx="391200" cy="0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stealth" w="med" len="med"/>
                </a:ln>
              </p:spPr>
            </p:cxnSp>
          </p:grpSp>
          <p:cxnSp>
            <p:nvCxnSpPr>
              <p:cNvPr id="25" name="Google Shape;74;gbf38a1f85e_1_0"/>
              <p:cNvCxnSpPr/>
              <p:nvPr/>
            </p:nvCxnSpPr>
            <p:spPr>
              <a:xfrm>
                <a:off x="7870270" y="5927147"/>
                <a:ext cx="391200" cy="0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bg1">
                    <a:lumMod val="50000"/>
                  </a:schemeClr>
                </a:solidFill>
                <a:prstDash val="sysDot"/>
                <a:round/>
                <a:headEnd type="none" w="sm" len="sm"/>
                <a:tailEnd type="stealth" w="med" len="med"/>
              </a:ln>
            </p:spPr>
          </p:cxnSp>
        </p:grpSp>
      </p:grpSp>
      <p:grpSp>
        <p:nvGrpSpPr>
          <p:cNvPr id="27" name="Google Shape;98;p1"/>
          <p:cNvGrpSpPr/>
          <p:nvPr/>
        </p:nvGrpSpPr>
        <p:grpSpPr>
          <a:xfrm>
            <a:off x="-1744394" y="5994594"/>
            <a:ext cx="2556478" cy="554060"/>
            <a:chOff x="7242579" y="1774080"/>
            <a:chExt cx="2795641" cy="514371"/>
          </a:xfrm>
          <a:solidFill>
            <a:srgbClr val="00B050"/>
          </a:solidFill>
        </p:grpSpPr>
        <p:sp>
          <p:nvSpPr>
            <p:cNvPr id="29" name="Google Shape;99;p1"/>
            <p:cNvSpPr txBox="1"/>
            <p:nvPr/>
          </p:nvSpPr>
          <p:spPr>
            <a:xfrm>
              <a:off x="7242579" y="1774080"/>
              <a:ext cx="2609960" cy="514371"/>
            </a:xfrm>
            <a:prstGeom prst="rect">
              <a:avLst/>
            </a:prstGeom>
            <a:solidFill>
              <a:srgbClr val="51BF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altLang="ja-JP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USERGRAM</a:t>
              </a:r>
              <a:r>
                <a:rPr lang="ja-JP" altLang="en-US" sz="1400" b="0" i="0" u="none" strike="noStrike" cap="none" dirty="0" err="1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での</a:t>
              </a:r>
              <a:endParaRPr lang="en-US" altLang="ja-JP" sz="1400" b="0" i="0" u="none" strike="noStrike" cap="none" dirty="0" smtClean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絞り込み</a:t>
              </a:r>
              <a:r>
                <a:rPr lang="ja-JP" sz="1400" b="0" i="0" u="none" strike="noStrike" cap="none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の内容を記載</a:t>
              </a:r>
              <a:endParaRPr sz="14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30" name="Google Shape;100;p1"/>
            <p:cNvSpPr/>
            <p:nvPr/>
          </p:nvSpPr>
          <p:spPr>
            <a:xfrm rot="5400000">
              <a:off x="9805978" y="1936221"/>
              <a:ext cx="216403" cy="248080"/>
            </a:xfrm>
            <a:prstGeom prst="triangle">
              <a:avLst>
                <a:gd name="adj" fmla="val 50000"/>
              </a:avLst>
            </a:prstGeom>
            <a:solidFill>
              <a:srgbClr val="51BF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  <p:grpSp>
        <p:nvGrpSpPr>
          <p:cNvPr id="31" name="Google Shape;98;p1"/>
          <p:cNvGrpSpPr/>
          <p:nvPr/>
        </p:nvGrpSpPr>
        <p:grpSpPr>
          <a:xfrm>
            <a:off x="9849442" y="2173000"/>
            <a:ext cx="2582166" cy="670389"/>
            <a:chOff x="6965275" y="1774080"/>
            <a:chExt cx="2823732" cy="514371"/>
          </a:xfrm>
          <a:solidFill>
            <a:srgbClr val="00B050"/>
          </a:solidFill>
        </p:grpSpPr>
        <p:sp>
          <p:nvSpPr>
            <p:cNvPr id="32" name="Google Shape;99;p1"/>
            <p:cNvSpPr txBox="1"/>
            <p:nvPr/>
          </p:nvSpPr>
          <p:spPr>
            <a:xfrm>
              <a:off x="7179047" y="1774080"/>
              <a:ext cx="2609960" cy="514371"/>
            </a:xfrm>
            <a:prstGeom prst="rect">
              <a:avLst/>
            </a:prstGeom>
            <a:solidFill>
              <a:srgbClr val="51BF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altLang="en-US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項目は必要に応じて変更、追記してください</a:t>
              </a:r>
              <a:endParaRPr sz="14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34" name="Google Shape;100;p1"/>
            <p:cNvSpPr/>
            <p:nvPr/>
          </p:nvSpPr>
          <p:spPr>
            <a:xfrm rot="16200000" flipH="1">
              <a:off x="6981113" y="1907225"/>
              <a:ext cx="216403" cy="248080"/>
            </a:xfrm>
            <a:prstGeom prst="triangle">
              <a:avLst>
                <a:gd name="adj" fmla="val 50000"/>
              </a:avLst>
            </a:prstGeom>
            <a:solidFill>
              <a:srgbClr val="51BFB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"/>
          <p:cNvSpPr txBox="1">
            <a:spLocks noGrp="1"/>
          </p:cNvSpPr>
          <p:nvPr>
            <p:ph type="title"/>
          </p:nvPr>
        </p:nvSpPr>
        <p:spPr>
          <a:xfrm>
            <a:off x="150816" y="38664"/>
            <a:ext cx="9602787" cy="553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-JP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②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改善</a:t>
            </a:r>
            <a:r>
              <a:rPr lang="ja-JP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案</a:t>
            </a:r>
            <a:r>
              <a:rPr lang="ja-JP" dirty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：既存会員が会員登録を行った際、事前に登録済みかどうかを判定し、</a:t>
            </a:r>
            <a:br>
              <a:rPr lang="ja-JP" dirty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</a:br>
            <a:r>
              <a:rPr lang="ja-JP" dirty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　　　　　パスワード照会に誘導する</a:t>
            </a:r>
            <a:endParaRPr dirty="0"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pSp>
        <p:nvGrpSpPr>
          <p:cNvPr id="111" name="Google Shape;111;p6"/>
          <p:cNvGrpSpPr/>
          <p:nvPr/>
        </p:nvGrpSpPr>
        <p:grpSpPr>
          <a:xfrm>
            <a:off x="230952" y="4100803"/>
            <a:ext cx="9343208" cy="2731022"/>
            <a:chOff x="200472" y="4055083"/>
            <a:chExt cx="9343208" cy="2731022"/>
          </a:xfrm>
        </p:grpSpPr>
        <p:sp>
          <p:nvSpPr>
            <p:cNvPr id="112" name="Google Shape;112;p6"/>
            <p:cNvSpPr txBox="1"/>
            <p:nvPr/>
          </p:nvSpPr>
          <p:spPr>
            <a:xfrm>
              <a:off x="1177402" y="5990894"/>
              <a:ext cx="8332168" cy="7952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既存会員が会員登録を行った際、エラーページを出すのではなく</a:t>
              </a:r>
              <a:r>
                <a:rPr lang="ja-JP" sz="1800" b="1" i="0" u="sng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メールアドレスで事前に登録済みかどうかを判定し、パスワード照会に誘導</a:t>
              </a: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する</a:t>
              </a: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285750" marR="0" lvl="0" indent="-1714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13" name="Google Shape;113;p6"/>
            <p:cNvSpPr txBox="1"/>
            <p:nvPr/>
          </p:nvSpPr>
          <p:spPr>
            <a:xfrm>
              <a:off x="1217891" y="4103314"/>
              <a:ext cx="8325789" cy="4247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ja-JP" sz="1800" b="1" i="0" u="sng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既存会員が新規会員登録</a:t>
              </a: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を行おうとした結果、登録済みエラーページが表示されている</a:t>
              </a: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14" name="Google Shape;114;p6"/>
            <p:cNvSpPr/>
            <p:nvPr/>
          </p:nvSpPr>
          <p:spPr>
            <a:xfrm rot="10800000">
              <a:off x="4017795" y="5569485"/>
              <a:ext cx="1943648" cy="248368"/>
            </a:xfrm>
            <a:prstGeom prst="triangle">
              <a:avLst>
                <a:gd name="adj" fmla="val 50000"/>
              </a:avLst>
            </a:prstGeom>
            <a:solidFill>
              <a:srgbClr val="FABF8E"/>
            </a:solidFill>
            <a:ln>
              <a:noFill/>
            </a:ln>
          </p:spPr>
          <p:txBody>
            <a:bodyPr spcFirstLastPara="1" wrap="square" lIns="72000" tIns="36000" rIns="72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09226" y="4055083"/>
              <a:ext cx="1008665" cy="704178"/>
            </a:xfrm>
            <a:prstGeom prst="rect">
              <a:avLst/>
            </a:prstGeom>
            <a:solidFill>
              <a:srgbClr val="FABF8E"/>
            </a:solidFill>
            <a:ln>
              <a:noFill/>
            </a:ln>
          </p:spPr>
          <p:txBody>
            <a:bodyPr spcFirstLastPara="1" wrap="square" lIns="72000" tIns="36000" rIns="72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0" i="0" u="none" strike="noStrike" cap="none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ユーザ</a:t>
              </a:r>
              <a:endParaRPr sz="18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0" i="0" u="none" strike="noStrike" cap="none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行動</a:t>
              </a:r>
              <a:endParaRPr sz="1400" b="0" i="0" u="none" strike="noStrike" cap="none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16" name="Google Shape;116;p6"/>
            <p:cNvSpPr/>
            <p:nvPr/>
          </p:nvSpPr>
          <p:spPr>
            <a:xfrm>
              <a:off x="200728" y="4921560"/>
              <a:ext cx="1008665" cy="704178"/>
            </a:xfrm>
            <a:prstGeom prst="rect">
              <a:avLst/>
            </a:prstGeom>
            <a:solidFill>
              <a:srgbClr val="FABF8E"/>
            </a:solidFill>
            <a:ln>
              <a:noFill/>
            </a:ln>
          </p:spPr>
          <p:txBody>
            <a:bodyPr spcFirstLastPara="1" wrap="square" lIns="72000" tIns="36000" rIns="72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0" i="0" u="none" strike="noStrike" cap="none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解釈</a:t>
              </a:r>
              <a:endParaRPr sz="1400" b="0" i="0" u="none" strike="noStrike" cap="none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17" name="Google Shape;117;p6"/>
            <p:cNvSpPr/>
            <p:nvPr/>
          </p:nvSpPr>
          <p:spPr>
            <a:xfrm>
              <a:off x="200472" y="5821166"/>
              <a:ext cx="1008665" cy="704178"/>
            </a:xfrm>
            <a:prstGeom prst="rect">
              <a:avLst/>
            </a:prstGeom>
            <a:solidFill>
              <a:srgbClr val="FABF8E"/>
            </a:solidFill>
            <a:ln>
              <a:noFill/>
            </a:ln>
          </p:spPr>
          <p:txBody>
            <a:bodyPr spcFirstLastPara="1" wrap="square" lIns="72000" tIns="36000" rIns="72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altLang="en-US" sz="1800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改善</a:t>
              </a:r>
              <a:r>
                <a:rPr lang="ja-JP" sz="1800" b="0" i="0" u="none" strike="noStrike" cap="none" dirty="0" smtClean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案</a:t>
              </a:r>
              <a:endParaRPr sz="14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18" name="Google Shape;118;p6"/>
            <p:cNvSpPr/>
            <p:nvPr/>
          </p:nvSpPr>
          <p:spPr>
            <a:xfrm rot="10800000">
              <a:off x="3980385" y="4653136"/>
              <a:ext cx="1943648" cy="248368"/>
            </a:xfrm>
            <a:prstGeom prst="triangle">
              <a:avLst>
                <a:gd name="adj" fmla="val 50000"/>
              </a:avLst>
            </a:prstGeom>
            <a:solidFill>
              <a:srgbClr val="FABF8E"/>
            </a:solidFill>
            <a:ln>
              <a:noFill/>
            </a:ln>
          </p:spPr>
          <p:txBody>
            <a:bodyPr spcFirstLastPara="1" wrap="square" lIns="72000" tIns="36000" rIns="72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19" name="Google Shape;119;p6"/>
            <p:cNvSpPr txBox="1"/>
            <p:nvPr/>
          </p:nvSpPr>
          <p:spPr>
            <a:xfrm>
              <a:off x="1174213" y="4887163"/>
              <a:ext cx="8332168" cy="10060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サイトの利用回数が多くない既存会員が、過去に</a:t>
              </a:r>
              <a:r>
                <a:rPr lang="ja-JP" sz="1800" b="1" i="0" u="sng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会員登録をしたことを忘れ新規会員登録</a:t>
              </a: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をしようとしているのではないか</a:t>
              </a: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  <p:grpSp>
        <p:nvGrpSpPr>
          <p:cNvPr id="120" name="Google Shape;120;p6"/>
          <p:cNvGrpSpPr/>
          <p:nvPr/>
        </p:nvGrpSpPr>
        <p:grpSpPr>
          <a:xfrm>
            <a:off x="1661893" y="743502"/>
            <a:ext cx="8091710" cy="3254621"/>
            <a:chOff x="266311" y="729168"/>
            <a:chExt cx="8091710" cy="3254621"/>
          </a:xfrm>
        </p:grpSpPr>
        <p:pic>
          <p:nvPicPr>
            <p:cNvPr id="121" name="Google Shape;121;p6"/>
            <p:cNvPicPr preferRelativeResize="0"/>
            <p:nvPr/>
          </p:nvPicPr>
          <p:blipFill rotWithShape="1">
            <a:blip r:embed="rId3">
              <a:alphaModFix/>
            </a:blip>
            <a:srcRect l="3077" t="37047" r="29536"/>
            <a:stretch/>
          </p:blipFill>
          <p:spPr>
            <a:xfrm>
              <a:off x="266311" y="729168"/>
              <a:ext cx="7220800" cy="32546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2" name="Google Shape;122;p6"/>
            <p:cNvSpPr/>
            <p:nvPr/>
          </p:nvSpPr>
          <p:spPr>
            <a:xfrm>
              <a:off x="312031" y="754556"/>
              <a:ext cx="5614974" cy="1567480"/>
            </a:xfrm>
            <a:prstGeom prst="rect">
              <a:avLst/>
            </a:prstGeom>
            <a:noFill/>
            <a:ln w="2857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1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grpSp>
          <p:nvGrpSpPr>
            <p:cNvPr id="123" name="Google Shape;123;p6"/>
            <p:cNvGrpSpPr/>
            <p:nvPr/>
          </p:nvGrpSpPr>
          <p:grpSpPr>
            <a:xfrm>
              <a:off x="4898538" y="2280589"/>
              <a:ext cx="3459483" cy="1622896"/>
              <a:chOff x="5078087" y="3938130"/>
              <a:chExt cx="3459483" cy="1622896"/>
            </a:xfrm>
          </p:grpSpPr>
          <p:sp>
            <p:nvSpPr>
              <p:cNvPr id="124" name="Google Shape;124;p6"/>
              <p:cNvSpPr/>
              <p:nvPr/>
            </p:nvSpPr>
            <p:spPr>
              <a:xfrm>
                <a:off x="5078087" y="3938130"/>
                <a:ext cx="3459483" cy="1622896"/>
              </a:xfrm>
              <a:prstGeom prst="cloudCallout">
                <a:avLst>
                  <a:gd name="adj1" fmla="val -52555"/>
                  <a:gd name="adj2" fmla="val -61997"/>
                </a:avLst>
              </a:prstGeom>
              <a:solidFill>
                <a:schemeClr val="lt1"/>
              </a:solidFill>
              <a:ln w="19050" cap="flat" cmpd="sng">
                <a:solidFill>
                  <a:srgbClr val="BFBFB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43200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30000"/>
                  </a:lnSpc>
                  <a:spcBef>
                    <a:spcPts val="120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ja-JP" sz="1200" b="0" i="0" u="none" strike="noStrike" cap="none" dirty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既に会員登録をしていることを忘れているのでは…</a:t>
                </a:r>
                <a:endParaRPr sz="12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</p:txBody>
          </p:sp>
          <p:pic>
            <p:nvPicPr>
              <p:cNvPr id="125" name="Google Shape;125;p6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5233090" y="4694341"/>
                <a:ext cx="707915" cy="70791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26" name="Google Shape;126;p6"/>
          <p:cNvSpPr/>
          <p:nvPr/>
        </p:nvSpPr>
        <p:spPr>
          <a:xfrm>
            <a:off x="56067" y="788131"/>
            <a:ext cx="1645920" cy="516663"/>
          </a:xfrm>
          <a:prstGeom prst="rect">
            <a:avLst/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w="9525" cap="flat" cmpd="sng">
            <a:solidFill>
              <a:srgbClr val="BD4B48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254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0" i="0" u="none" strike="noStrike" cap="none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既存会員の</a:t>
            </a:r>
            <a:r>
              <a:rPr lang="ja-JP" sz="14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行動</a:t>
            </a:r>
            <a:endParaRPr sz="14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127" name="Google Shape;127;p6"/>
          <p:cNvSpPr/>
          <p:nvPr/>
        </p:nvSpPr>
        <p:spPr>
          <a:xfrm>
            <a:off x="7826397" y="336325"/>
            <a:ext cx="1927200" cy="8577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w="9525" cap="flat" cmpd="sng">
            <a:solidFill>
              <a:srgbClr val="7C5F9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ja-JP" sz="32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記入例</a:t>
            </a:r>
            <a:endParaRPr sz="3200" b="0" i="0" u="none" strike="noStrike" cap="none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pSp>
        <p:nvGrpSpPr>
          <p:cNvPr id="20" name="Google Shape;138;p2"/>
          <p:cNvGrpSpPr/>
          <p:nvPr/>
        </p:nvGrpSpPr>
        <p:grpSpPr>
          <a:xfrm>
            <a:off x="8882693" y="1477437"/>
            <a:ext cx="2858040" cy="1125511"/>
            <a:chOff x="6919373" y="1914776"/>
            <a:chExt cx="2858040" cy="514371"/>
          </a:xfrm>
          <a:solidFill>
            <a:srgbClr val="51BFBA"/>
          </a:solidFill>
        </p:grpSpPr>
        <p:sp>
          <p:nvSpPr>
            <p:cNvPr id="21" name="Google Shape;139;p2"/>
            <p:cNvSpPr txBox="1"/>
            <p:nvPr/>
          </p:nvSpPr>
          <p:spPr>
            <a:xfrm>
              <a:off x="7167453" y="1914776"/>
              <a:ext cx="2609960" cy="514371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altLang="en-US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ポイント</a:t>
              </a:r>
              <a:r>
                <a:rPr lang="ja-JP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①</a:t>
              </a:r>
              <a:r>
                <a:rPr lang="ja-JP" sz="1400" b="0" i="0" u="none" strike="noStrike" cap="none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具体的なユーザ行動</a:t>
              </a:r>
              <a:r>
                <a:rPr lang="ja-JP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を</a:t>
              </a:r>
              <a:r>
                <a:rPr lang="ja-JP" altLang="en-US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見</a:t>
              </a:r>
              <a:r>
                <a:rPr lang="ja-JP" altLang="en-US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せる</a:t>
              </a:r>
              <a:endParaRPr sz="14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400" b="0" i="0" u="none" strike="noStrike" cap="none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特徴的な行動を枠で</a:t>
              </a:r>
              <a:r>
                <a:rPr lang="ja-JP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囲</a:t>
              </a:r>
              <a:r>
                <a:rPr lang="ja-JP" altLang="en-US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むと、強調されるので</a:t>
              </a:r>
              <a:r>
                <a:rPr lang="ja-JP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さらに</a:t>
              </a:r>
              <a:r>
                <a:rPr lang="ja-JP" sz="1400" b="0" i="0" u="none" strike="noStrike" cap="none" dirty="0" err="1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〇</a:t>
              </a:r>
              <a:endParaRPr sz="14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22" name="Google Shape;140;p2"/>
            <p:cNvSpPr/>
            <p:nvPr/>
          </p:nvSpPr>
          <p:spPr>
            <a:xfrm rot="-5400000">
              <a:off x="6935212" y="2032030"/>
              <a:ext cx="216403" cy="24808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  <p:grpSp>
        <p:nvGrpSpPr>
          <p:cNvPr id="23" name="Google Shape;150;p2"/>
          <p:cNvGrpSpPr/>
          <p:nvPr/>
        </p:nvGrpSpPr>
        <p:grpSpPr>
          <a:xfrm>
            <a:off x="9209132" y="5252127"/>
            <a:ext cx="3751078" cy="619228"/>
            <a:chOff x="6919373" y="2047869"/>
            <a:chExt cx="2858040" cy="381278"/>
          </a:xfrm>
          <a:solidFill>
            <a:srgbClr val="51BFBA"/>
          </a:solidFill>
        </p:grpSpPr>
        <p:sp>
          <p:nvSpPr>
            <p:cNvPr id="24" name="Google Shape;151;p2"/>
            <p:cNvSpPr txBox="1"/>
            <p:nvPr/>
          </p:nvSpPr>
          <p:spPr>
            <a:xfrm>
              <a:off x="7167453" y="2047869"/>
              <a:ext cx="2609960" cy="381278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altLang="en-US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ポイント</a:t>
              </a:r>
              <a:r>
                <a:rPr lang="ja-JP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②解釈</a:t>
              </a:r>
              <a:r>
                <a:rPr lang="ja-JP" sz="1400" b="0" i="0" u="none" strike="noStrike" cap="none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を明示し、解決すべき「ユーザの状況」を伝える</a:t>
              </a:r>
              <a:endParaRPr sz="14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25" name="Google Shape;152;p2"/>
            <p:cNvSpPr/>
            <p:nvPr/>
          </p:nvSpPr>
          <p:spPr>
            <a:xfrm rot="-5400000">
              <a:off x="6935212" y="2130096"/>
              <a:ext cx="216403" cy="24808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"/>
          <p:cNvPicPr preferRelativeResize="0"/>
          <p:nvPr/>
        </p:nvPicPr>
        <p:blipFill rotWithShape="1">
          <a:blip r:embed="rId3">
            <a:alphaModFix/>
          </a:blip>
          <a:srcRect r="17219" b="36116"/>
          <a:stretch/>
        </p:blipFill>
        <p:spPr>
          <a:xfrm>
            <a:off x="720423" y="812524"/>
            <a:ext cx="5939392" cy="3233918"/>
          </a:xfrm>
          <a:prstGeom prst="rect">
            <a:avLst/>
          </a:prstGeom>
          <a:solidFill>
            <a:srgbClr val="ECECEC"/>
          </a:solidFill>
          <a:ln w="8890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33" name="Google Shape;133;p2"/>
          <p:cNvSpPr txBox="1">
            <a:spLocks noGrp="1"/>
          </p:cNvSpPr>
          <p:nvPr>
            <p:ph type="title"/>
          </p:nvPr>
        </p:nvSpPr>
        <p:spPr>
          <a:xfrm>
            <a:off x="150816" y="222369"/>
            <a:ext cx="9602787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②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企画案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（または改善案）</a:t>
            </a:r>
            <a:r>
              <a:rPr 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：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134" name="Google Shape;134;p2"/>
          <p:cNvSpPr/>
          <p:nvPr/>
        </p:nvSpPr>
        <p:spPr>
          <a:xfrm>
            <a:off x="1536297" y="1882723"/>
            <a:ext cx="4755534" cy="2000723"/>
          </a:xfrm>
          <a:prstGeom prst="rect">
            <a:avLst/>
          </a:prstGeom>
          <a:noFill/>
          <a:ln w="2857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135" name="Google Shape;135;p2"/>
          <p:cNvSpPr txBox="1"/>
          <p:nvPr/>
        </p:nvSpPr>
        <p:spPr>
          <a:xfrm>
            <a:off x="6969224" y="1839746"/>
            <a:ext cx="2826107" cy="653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pSp>
        <p:nvGrpSpPr>
          <p:cNvPr id="141" name="Google Shape;141;p2"/>
          <p:cNvGrpSpPr/>
          <p:nvPr/>
        </p:nvGrpSpPr>
        <p:grpSpPr>
          <a:xfrm>
            <a:off x="6668746" y="2339444"/>
            <a:ext cx="3237254" cy="1504295"/>
            <a:chOff x="6134062" y="2917778"/>
            <a:chExt cx="3485187" cy="1504295"/>
          </a:xfrm>
        </p:grpSpPr>
        <p:sp>
          <p:nvSpPr>
            <p:cNvPr id="142" name="Google Shape;142;p2"/>
            <p:cNvSpPr/>
            <p:nvPr/>
          </p:nvSpPr>
          <p:spPr>
            <a:xfrm>
              <a:off x="6134062" y="2917778"/>
              <a:ext cx="3485187" cy="1504295"/>
            </a:xfrm>
            <a:prstGeom prst="cloudCallout">
              <a:avLst>
                <a:gd name="adj1" fmla="val -57806"/>
                <a:gd name="adj2" fmla="val -32617"/>
              </a:avLst>
            </a:prstGeom>
            <a:solidFill>
              <a:schemeClr val="lt1"/>
            </a:solidFill>
            <a:ln w="19050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3200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ja-JP" sz="1200" b="0" i="0" u="none" strike="noStrike" cap="none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行動の解釈をここに書く</a:t>
              </a:r>
              <a:endParaRPr sz="12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l" rtl="0">
                <a:lnSpc>
                  <a:spcPct val="130000"/>
                </a:lnSpc>
                <a:spcBef>
                  <a:spcPts val="120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ja-JP" sz="1200" b="0" i="0" u="none" strike="noStrike" cap="none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～～～なのでは</a:t>
              </a:r>
              <a:endParaRPr sz="12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pic>
          <p:nvPicPr>
            <p:cNvPr id="143" name="Google Shape;143;p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6249144" y="3297149"/>
              <a:ext cx="707915" cy="70791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" name="グループ化 4"/>
          <p:cNvGrpSpPr/>
          <p:nvPr/>
        </p:nvGrpSpPr>
        <p:grpSpPr>
          <a:xfrm>
            <a:off x="200472" y="4203000"/>
            <a:ext cx="9309098" cy="2731022"/>
            <a:chOff x="200472" y="4055083"/>
            <a:chExt cx="9309098" cy="2731022"/>
          </a:xfrm>
        </p:grpSpPr>
        <p:sp>
          <p:nvSpPr>
            <p:cNvPr id="136" name="Google Shape;136;p2"/>
            <p:cNvSpPr txBox="1"/>
            <p:nvPr/>
          </p:nvSpPr>
          <p:spPr>
            <a:xfrm>
              <a:off x="1177402" y="5990894"/>
              <a:ext cx="8332168" cy="7952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改善案をここに書く。</a:t>
              </a:r>
              <a:r>
                <a:rPr lang="ja-JP" sz="1800" b="1" i="0" u="sng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重要な部分は赤太字</a:t>
              </a: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にして強調する</a:t>
              </a: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37" name="Google Shape;137;p2"/>
            <p:cNvSpPr txBox="1"/>
            <p:nvPr/>
          </p:nvSpPr>
          <p:spPr>
            <a:xfrm>
              <a:off x="1180592" y="4194806"/>
              <a:ext cx="8325789" cy="4247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特徴的な行動、発見点を書く。</a:t>
              </a:r>
              <a:r>
                <a:rPr lang="ja-JP" sz="1800" b="1" i="0" u="sng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重要な部分は赤太字</a:t>
              </a: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にして強調する</a:t>
              </a: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44" name="Google Shape;144;p2"/>
            <p:cNvSpPr/>
            <p:nvPr/>
          </p:nvSpPr>
          <p:spPr>
            <a:xfrm rot="10800000">
              <a:off x="4017795" y="5569485"/>
              <a:ext cx="1943648" cy="248368"/>
            </a:xfrm>
            <a:prstGeom prst="triangle">
              <a:avLst>
                <a:gd name="adj" fmla="val 50000"/>
              </a:avLst>
            </a:prstGeom>
            <a:solidFill>
              <a:srgbClr val="FABF8E"/>
            </a:solidFill>
            <a:ln>
              <a:noFill/>
            </a:ln>
          </p:spPr>
          <p:txBody>
            <a:bodyPr spcFirstLastPara="1" wrap="square" lIns="72000" tIns="36000" rIns="72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209226" y="4055083"/>
              <a:ext cx="1008665" cy="704178"/>
            </a:xfrm>
            <a:prstGeom prst="rect">
              <a:avLst/>
            </a:prstGeom>
            <a:solidFill>
              <a:srgbClr val="FABF8E"/>
            </a:solidFill>
            <a:ln>
              <a:noFill/>
            </a:ln>
          </p:spPr>
          <p:txBody>
            <a:bodyPr spcFirstLastPara="1" wrap="square" lIns="72000" tIns="36000" rIns="72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ユーザ</a:t>
              </a: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行動</a:t>
              </a:r>
              <a:endParaRPr sz="14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200728" y="4921560"/>
              <a:ext cx="1008665" cy="704178"/>
            </a:xfrm>
            <a:prstGeom prst="rect">
              <a:avLst/>
            </a:prstGeom>
            <a:solidFill>
              <a:srgbClr val="FABF8E"/>
            </a:solidFill>
            <a:ln>
              <a:noFill/>
            </a:ln>
          </p:spPr>
          <p:txBody>
            <a:bodyPr spcFirstLastPara="1" wrap="square" lIns="72000" tIns="36000" rIns="72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0" i="0" u="none" strike="noStrike" cap="none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解釈</a:t>
              </a:r>
              <a:endParaRPr sz="1400" b="0" i="0" u="none" strike="noStrike" cap="none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200472" y="5821166"/>
              <a:ext cx="1008665" cy="704178"/>
            </a:xfrm>
            <a:prstGeom prst="rect">
              <a:avLst/>
            </a:prstGeom>
            <a:solidFill>
              <a:srgbClr val="FABF8E"/>
            </a:solidFill>
            <a:ln>
              <a:noFill/>
            </a:ln>
          </p:spPr>
          <p:txBody>
            <a:bodyPr spcFirstLastPara="1" wrap="square" lIns="72000" tIns="36000" rIns="72000" bIns="36000" anchor="ctr" anchorCtr="0">
              <a:noAutofit/>
            </a:bodyPr>
            <a:lstStyle/>
            <a:p>
              <a:pPr algn="ctr">
                <a:buSzPts val="1800"/>
              </a:pPr>
              <a:r>
                <a:rPr lang="ja-JP" altLang="en-US" sz="1800" dirty="0" smtClean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企画</a:t>
              </a:r>
              <a:r>
                <a:rPr lang="ja-JP" sz="1800" b="0" i="0" u="none" strike="noStrike" cap="none" dirty="0" smtClean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案</a:t>
              </a:r>
              <a:endParaRPr lang="en-US" altLang="ja-JP" sz="1800" b="0" i="0" u="none" strike="noStrike" cap="none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algn="ctr">
                <a:buSzPts val="1800"/>
              </a:pPr>
              <a:r>
                <a:rPr lang="ja-JP" altLang="en-US" sz="1200" dirty="0" smtClean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（または改善</a:t>
              </a:r>
              <a:r>
                <a:rPr lang="ja-JP" altLang="en-US" sz="1200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案）</a:t>
              </a:r>
              <a:endParaRPr lang="en-US" altLang="ja-JP" sz="1200" b="0" i="0" u="none" strike="noStrike" cap="none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48" name="Google Shape;148;p2"/>
            <p:cNvSpPr/>
            <p:nvPr/>
          </p:nvSpPr>
          <p:spPr>
            <a:xfrm rot="10800000">
              <a:off x="3980385" y="4653136"/>
              <a:ext cx="1943648" cy="248368"/>
            </a:xfrm>
            <a:prstGeom prst="triangle">
              <a:avLst>
                <a:gd name="adj" fmla="val 50000"/>
              </a:avLst>
            </a:prstGeom>
            <a:solidFill>
              <a:srgbClr val="FABF8E"/>
            </a:solidFill>
            <a:ln>
              <a:noFill/>
            </a:ln>
          </p:spPr>
          <p:txBody>
            <a:bodyPr spcFirstLastPara="1" wrap="square" lIns="72000" tIns="36000" rIns="72000" bIns="360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49" name="Google Shape;149;p2"/>
            <p:cNvSpPr txBox="1"/>
            <p:nvPr/>
          </p:nvSpPr>
          <p:spPr>
            <a:xfrm>
              <a:off x="1174213" y="5097969"/>
              <a:ext cx="8332168" cy="7952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285750" marR="0" lvl="0" indent="-2857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Char char="•"/>
              </a:pP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行動からの状況・心境の解釈を書く。</a:t>
              </a:r>
              <a:r>
                <a:rPr lang="ja-JP" sz="1800" b="1" i="0" u="sng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重要な部分は赤太字</a:t>
              </a: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にして強調する</a:t>
              </a: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0"/>
          <p:cNvSpPr/>
          <p:nvPr/>
        </p:nvSpPr>
        <p:spPr>
          <a:xfrm>
            <a:off x="102245" y="774426"/>
            <a:ext cx="904815" cy="2870598"/>
          </a:xfrm>
          <a:prstGeom prst="rect">
            <a:avLst/>
          </a:prstGeom>
          <a:solidFill>
            <a:srgbClr val="FABF8E"/>
          </a:solidFill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altLang="en-US" sz="1800" b="0" i="0" u="none" strike="noStrike" cap="none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該当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ユーザ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213" name="Google Shape;213;p30"/>
          <p:cNvSpPr/>
          <p:nvPr/>
        </p:nvSpPr>
        <p:spPr>
          <a:xfrm>
            <a:off x="102245" y="3736963"/>
            <a:ext cx="904815" cy="3004405"/>
          </a:xfrm>
          <a:prstGeom prst="rect">
            <a:avLst/>
          </a:prstGeom>
          <a:solidFill>
            <a:srgbClr val="FABF8E"/>
          </a:solidFill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効果</a:t>
            </a:r>
            <a:endParaRPr sz="1800" b="0" i="0" u="none" strike="noStrike" cap="none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試算</a:t>
            </a:r>
            <a:endParaRPr sz="1800" b="0" i="0" u="none" strike="noStrike" cap="none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pSp>
        <p:nvGrpSpPr>
          <p:cNvPr id="215" name="Google Shape;215;p30"/>
          <p:cNvGrpSpPr/>
          <p:nvPr/>
        </p:nvGrpSpPr>
        <p:grpSpPr>
          <a:xfrm>
            <a:off x="1710860" y="4385808"/>
            <a:ext cx="7839707" cy="2157703"/>
            <a:chOff x="1208736" y="4088387"/>
            <a:chExt cx="7647989" cy="1119983"/>
          </a:xfrm>
        </p:grpSpPr>
        <p:sp>
          <p:nvSpPr>
            <p:cNvPr id="216" name="Google Shape;216;p30"/>
            <p:cNvSpPr/>
            <p:nvPr/>
          </p:nvSpPr>
          <p:spPr>
            <a:xfrm>
              <a:off x="1208736" y="4088388"/>
              <a:ext cx="1368000" cy="1119981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①登録済みエラーページのユニークユーザ数</a:t>
              </a: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800" b="1" i="0" u="sng" strike="noStrike" cap="none" dirty="0" smtClean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8,600人</a:t>
              </a:r>
              <a:endParaRPr lang="en-US" altLang="ja-JP" sz="1800" b="1" i="0" u="sng" strike="noStrike" cap="none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lvl="0" algn="ctr">
                <a:buSzPts val="1600"/>
              </a:pPr>
              <a:r>
                <a:rPr lang="en-US" sz="1100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※GA</a:t>
              </a:r>
              <a:r>
                <a:rPr lang="ja-JP" altLang="en-US" sz="1100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より</a:t>
              </a:r>
              <a:r>
                <a:rPr lang="ja-JP" altLang="en-US" sz="1100" dirty="0" smtClean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算出</a:t>
              </a:r>
              <a:endParaRPr lang="ja-JP" altLang="en-US" sz="11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7" name="Google Shape;217;p30"/>
            <p:cNvSpPr txBox="1"/>
            <p:nvPr/>
          </p:nvSpPr>
          <p:spPr>
            <a:xfrm>
              <a:off x="2534489" y="4511240"/>
              <a:ext cx="760817" cy="21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ja-JP" sz="2000" b="1" i="0" u="none" strike="noStrike" cap="none" dirty="0">
                  <a:solidFill>
                    <a:schemeClr val="accent5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✕</a:t>
              </a:r>
              <a:endParaRPr sz="14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218" name="Google Shape;218;p30"/>
            <p:cNvSpPr/>
            <p:nvPr/>
          </p:nvSpPr>
          <p:spPr>
            <a:xfrm>
              <a:off x="3354779" y="4088387"/>
              <a:ext cx="1368000" cy="1119981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②想定CVR</a:t>
              </a:r>
              <a:endParaRPr sz="18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altLang="en-US" sz="1800" b="1" i="0" u="sng" strike="noStrike" cap="none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＋</a:t>
              </a:r>
              <a:r>
                <a:rPr lang="en-US" altLang="ja-JP" sz="1800" b="1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35.0</a:t>
              </a:r>
              <a:r>
                <a:rPr lang="ja-JP" sz="1800" b="1" i="0" u="sng" strike="noStrike" cap="none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％</a:t>
              </a:r>
              <a:endParaRPr lang="en-US" altLang="ja-JP" sz="1800" b="1" i="0" u="sng" strike="noStrike" cap="none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219" name="Google Shape;219;p30"/>
            <p:cNvSpPr/>
            <p:nvPr/>
          </p:nvSpPr>
          <p:spPr>
            <a:xfrm>
              <a:off x="5555113" y="4088389"/>
              <a:ext cx="1368000" cy="1119981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③</a:t>
              </a:r>
              <a:r>
                <a:rPr lang="ja-JP" sz="1800" b="0" i="0" u="none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単価</a:t>
              </a:r>
              <a:endParaRPr sz="18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1" i="0" u="sng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15,000円</a:t>
              </a:r>
              <a:endParaRPr sz="1800" b="1" i="0" u="sng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220" name="Google Shape;220;p30"/>
            <p:cNvSpPr txBox="1"/>
            <p:nvPr/>
          </p:nvSpPr>
          <p:spPr>
            <a:xfrm>
              <a:off x="4782251" y="4511240"/>
              <a:ext cx="760817" cy="215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ja-JP" sz="2000" b="1" i="0" u="none" strike="noStrike" cap="none">
                  <a:solidFill>
                    <a:schemeClr val="accent5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✕</a:t>
              </a:r>
              <a:endParaRPr sz="1400" b="0" i="0" u="none" strike="noStrike" cap="none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221" name="Google Shape;221;p30"/>
            <p:cNvSpPr/>
            <p:nvPr/>
          </p:nvSpPr>
          <p:spPr>
            <a:xfrm>
              <a:off x="7084014" y="4511495"/>
              <a:ext cx="297523" cy="399600"/>
            </a:xfrm>
            <a:prstGeom prst="mathEqual">
              <a:avLst>
                <a:gd name="adj1" fmla="val 11205"/>
                <a:gd name="adj2" fmla="val 20499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222" name="Google Shape;222;p30"/>
            <p:cNvSpPr/>
            <p:nvPr/>
          </p:nvSpPr>
          <p:spPr>
            <a:xfrm>
              <a:off x="7488725" y="4088389"/>
              <a:ext cx="1368000" cy="1119981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④</a:t>
              </a:r>
              <a:r>
                <a:rPr lang="ja-JP" sz="1800" b="0" i="0" u="none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施策の</a:t>
              </a:r>
              <a:endParaRPr sz="1800" b="0" i="0" u="none" strike="noStrike" cap="none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効果</a:t>
              </a:r>
              <a:endParaRPr sz="1800" b="0" i="0" u="none" strike="noStrike" cap="none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1" i="0" u="sng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約4,500万円</a:t>
              </a:r>
              <a:endParaRPr sz="1800" b="1" i="0" u="sng" strike="noStrike" cap="none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  <p:sp>
        <p:nvSpPr>
          <p:cNvPr id="223" name="Google Shape;223;p30"/>
          <p:cNvSpPr txBox="1"/>
          <p:nvPr/>
        </p:nvSpPr>
        <p:spPr>
          <a:xfrm>
            <a:off x="1007060" y="3789040"/>
            <a:ext cx="9602787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 b="1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改善による見込み金額：約4,500万円／月間</a:t>
            </a:r>
            <a:endParaRPr sz="2800" b="1" i="0" u="none" strike="noStrike" cap="none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cxnSp>
        <p:nvCxnSpPr>
          <p:cNvPr id="224" name="Google Shape;224;p30"/>
          <p:cNvCxnSpPr/>
          <p:nvPr/>
        </p:nvCxnSpPr>
        <p:spPr>
          <a:xfrm>
            <a:off x="1064679" y="4221088"/>
            <a:ext cx="8496833" cy="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078"/>
              </a:srgbClr>
            </a:outerShdw>
          </a:effectLst>
        </p:spPr>
      </p:cxnSp>
      <p:sp>
        <p:nvSpPr>
          <p:cNvPr id="225" name="Google Shape;225;p30"/>
          <p:cNvSpPr txBox="1">
            <a:spLocks noGrp="1"/>
          </p:cNvSpPr>
          <p:nvPr>
            <p:ph type="title"/>
          </p:nvPr>
        </p:nvSpPr>
        <p:spPr>
          <a:xfrm>
            <a:off x="150816" y="222369"/>
            <a:ext cx="9602787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2400"/>
            </a:pPr>
            <a:r>
              <a:rPr 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③</a:t>
            </a: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効果試算ⅰ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311" name="Google Shape;311;p30"/>
          <p:cNvSpPr/>
          <p:nvPr/>
        </p:nvSpPr>
        <p:spPr>
          <a:xfrm>
            <a:off x="7893747" y="54950"/>
            <a:ext cx="1927200" cy="8577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w="9525" cap="flat" cmpd="sng">
            <a:solidFill>
              <a:srgbClr val="7C5F9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ja-JP" sz="32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記入例</a:t>
            </a:r>
            <a:endParaRPr sz="32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pSp>
        <p:nvGrpSpPr>
          <p:cNvPr id="112" name="Google Shape;417;p3"/>
          <p:cNvGrpSpPr/>
          <p:nvPr/>
        </p:nvGrpSpPr>
        <p:grpSpPr>
          <a:xfrm>
            <a:off x="-2822839" y="1481912"/>
            <a:ext cx="3054199" cy="1254677"/>
            <a:chOff x="7197555" y="1914776"/>
            <a:chExt cx="2840665" cy="998398"/>
          </a:xfrm>
          <a:solidFill>
            <a:srgbClr val="51BFBA"/>
          </a:solidFill>
        </p:grpSpPr>
        <p:sp>
          <p:nvSpPr>
            <p:cNvPr id="113" name="Google Shape;418;p3"/>
            <p:cNvSpPr txBox="1"/>
            <p:nvPr/>
          </p:nvSpPr>
          <p:spPr>
            <a:xfrm>
              <a:off x="7197555" y="1914776"/>
              <a:ext cx="2609960" cy="998398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altLang="en-US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ポイント</a:t>
              </a:r>
              <a:r>
                <a:rPr lang="ja-JP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③</a:t>
              </a:r>
              <a:endParaRPr lang="en-US" altLang="ja-JP" sz="1400" b="0" i="0" u="none" strike="noStrike" cap="none" dirty="0" smtClean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定性</a:t>
              </a:r>
              <a:r>
                <a:rPr lang="ja-JP" sz="1400" b="0" i="0" u="none" strike="noStrike" cap="none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分析を定量に落とし込み、効果を具体的に示す</a:t>
              </a:r>
              <a:endParaRPr sz="14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400" b="0" i="0" u="none" strike="noStrike" cap="none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ステップ１：該当する状況のユーザの割合を算出する</a:t>
              </a:r>
              <a:endParaRPr sz="14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14" name="Google Shape;419;p3"/>
            <p:cNvSpPr/>
            <p:nvPr/>
          </p:nvSpPr>
          <p:spPr>
            <a:xfrm rot="5400000">
              <a:off x="9805978" y="2047921"/>
              <a:ext cx="216403" cy="24808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  <p:grpSp>
        <p:nvGrpSpPr>
          <p:cNvPr id="115" name="Google Shape;420;p3"/>
          <p:cNvGrpSpPr/>
          <p:nvPr/>
        </p:nvGrpSpPr>
        <p:grpSpPr>
          <a:xfrm>
            <a:off x="-2822838" y="4923693"/>
            <a:ext cx="2888161" cy="741605"/>
            <a:chOff x="7179463" y="1816601"/>
            <a:chExt cx="2858757" cy="471850"/>
          </a:xfrm>
          <a:solidFill>
            <a:srgbClr val="51BFBA"/>
          </a:solidFill>
        </p:grpSpPr>
        <p:sp>
          <p:nvSpPr>
            <p:cNvPr id="116" name="Google Shape;421;p3"/>
            <p:cNvSpPr txBox="1"/>
            <p:nvPr/>
          </p:nvSpPr>
          <p:spPr>
            <a:xfrm>
              <a:off x="7179463" y="1816601"/>
              <a:ext cx="2609960" cy="47185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altLang="en-US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ポイント</a:t>
              </a:r>
              <a:r>
                <a:rPr lang="ja-JP" sz="1400" b="0" i="0" u="none" strike="noStrike" cap="none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③</a:t>
              </a:r>
              <a:endParaRPr sz="14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sz="1400" b="0" i="0" u="none" strike="noStrike" cap="none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ステップ２：改善した際の効果試算を行う</a:t>
              </a:r>
              <a:endParaRPr sz="14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17" name="Google Shape;422;p3"/>
            <p:cNvSpPr/>
            <p:nvPr/>
          </p:nvSpPr>
          <p:spPr>
            <a:xfrm rot="5400000">
              <a:off x="9805978" y="1936221"/>
              <a:ext cx="216403" cy="24808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  <p:grpSp>
        <p:nvGrpSpPr>
          <p:cNvPr id="118" name="Google Shape;414;p3"/>
          <p:cNvGrpSpPr/>
          <p:nvPr/>
        </p:nvGrpSpPr>
        <p:grpSpPr>
          <a:xfrm>
            <a:off x="9794834" y="2001259"/>
            <a:ext cx="2825908" cy="514371"/>
            <a:chOff x="7040275" y="1914776"/>
            <a:chExt cx="2825908" cy="514371"/>
          </a:xfrm>
          <a:solidFill>
            <a:srgbClr val="51BFBA"/>
          </a:solidFill>
        </p:grpSpPr>
        <p:sp>
          <p:nvSpPr>
            <p:cNvPr id="119" name="Google Shape;415;p3"/>
            <p:cNvSpPr txBox="1"/>
            <p:nvPr/>
          </p:nvSpPr>
          <p:spPr>
            <a:xfrm>
              <a:off x="7256223" y="1914776"/>
              <a:ext cx="2609960" cy="514371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lvl="0">
                <a:buSzPts val="1400"/>
              </a:pPr>
              <a:r>
                <a:rPr lang="en-US" altLang="ja-JP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UG</a:t>
              </a:r>
              <a:r>
                <a:rPr lang="ja-JP" altLang="en-US" dirty="0" err="1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での</a:t>
              </a:r>
              <a:r>
                <a:rPr lang="ja-JP" altLang="en-US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絞り込み</a:t>
              </a:r>
              <a:r>
                <a:rPr lang="ja-JP" altLang="en-US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結果から算出</a:t>
              </a:r>
              <a:r>
                <a:rPr lang="ja-JP" altLang="en-US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した数値を記載する</a:t>
              </a:r>
              <a:endParaRPr sz="14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20" name="Google Shape;416;p3"/>
            <p:cNvSpPr/>
            <p:nvPr/>
          </p:nvSpPr>
          <p:spPr>
            <a:xfrm rot="16200000">
              <a:off x="7056113" y="2032030"/>
              <a:ext cx="216403" cy="24808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  <p:grpSp>
        <p:nvGrpSpPr>
          <p:cNvPr id="121" name="グループ化 120"/>
          <p:cNvGrpSpPr/>
          <p:nvPr/>
        </p:nvGrpSpPr>
        <p:grpSpPr>
          <a:xfrm>
            <a:off x="9750786" y="3346728"/>
            <a:ext cx="2749055" cy="3511271"/>
            <a:chOff x="9888885" y="3697665"/>
            <a:chExt cx="2451472" cy="1400928"/>
          </a:xfrm>
          <a:solidFill>
            <a:srgbClr val="51BFBA"/>
          </a:solidFill>
        </p:grpSpPr>
        <p:sp>
          <p:nvSpPr>
            <p:cNvPr id="122" name="Google Shape;421;p3"/>
            <p:cNvSpPr txBox="1"/>
            <p:nvPr/>
          </p:nvSpPr>
          <p:spPr>
            <a:xfrm>
              <a:off x="10077190" y="3697665"/>
              <a:ext cx="2263167" cy="1400928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altLang="en-US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金額</a:t>
              </a:r>
              <a:r>
                <a:rPr lang="ja-JP" altLang="en-US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ではなく、獲得</a:t>
              </a:r>
              <a:r>
                <a:rPr lang="ja-JP" altLang="en-US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件数で</a:t>
              </a:r>
              <a:r>
                <a:rPr lang="ja-JP" altLang="en-US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効果試算したい</a:t>
              </a:r>
              <a:r>
                <a:rPr lang="ja-JP" altLang="en-US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場合には</a:t>
              </a:r>
              <a:r>
                <a:rPr lang="ja-JP" altLang="en-US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、</a:t>
              </a:r>
              <a:r>
                <a:rPr lang="ja-JP" altLang="en-US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以下のように記載するのもお勧めです。</a:t>
              </a:r>
              <a:endParaRPr lang="ja-JP" altLang="en-US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>
                <a:buSzPts val="1400"/>
              </a:pPr>
              <a:r>
                <a:rPr lang="ja-JP" altLang="en-US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＿＿＿＿＿＿＿＿＿＿＿＿</a:t>
              </a:r>
              <a:endParaRPr lang="en-US" altLang="ja-JP" dirty="0" smtClean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>
                <a:buSzPts val="1400"/>
              </a:pPr>
              <a:r>
                <a:rPr lang="ja-JP" altLang="en-US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①</a:t>
              </a:r>
              <a:r>
                <a:rPr lang="ja-JP" altLang="en-US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施策に触れるユーザ数</a:t>
              </a:r>
              <a:r>
                <a:rPr lang="en-US" altLang="ja-JP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,</a:t>
              </a:r>
              <a:r>
                <a:rPr lang="ja-JP" altLang="en-US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訪問数：〇人</a:t>
              </a:r>
              <a:endParaRPr lang="en-US" altLang="ja-JP" dirty="0" smtClean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>
                <a:buSzPts val="1400"/>
              </a:pPr>
              <a:r>
                <a:rPr lang="en-US" altLang="ja-JP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×</a:t>
              </a:r>
              <a:endParaRPr lang="ja-JP" altLang="en-US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>
                <a:buSzPts val="1400"/>
              </a:pPr>
              <a:r>
                <a:rPr lang="ja-JP" altLang="en-US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②施策実装により追加獲得可能性</a:t>
              </a:r>
              <a:r>
                <a:rPr lang="ja-JP" altLang="en-US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のあるユーザ</a:t>
              </a:r>
              <a:r>
                <a:rPr lang="ja-JP" altLang="en-US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割合：〇％</a:t>
              </a:r>
              <a:endParaRPr lang="ja-JP" altLang="en-US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>
                <a:buSzPts val="1400"/>
              </a:pPr>
              <a:r>
                <a:rPr lang="ja-JP" altLang="en-US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＝</a:t>
              </a:r>
              <a:endParaRPr lang="ja-JP" altLang="en-US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>
                <a:buSzPts val="1400"/>
              </a:pPr>
              <a:r>
                <a:rPr lang="ja-JP" altLang="en-US" dirty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③</a:t>
              </a:r>
              <a:r>
                <a:rPr lang="ja-JP" altLang="en-US" dirty="0" smtClean="0">
                  <a:solidFill>
                    <a:schemeClr val="l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追加獲得数：〇件</a:t>
              </a:r>
              <a:endParaRPr lang="ja-JP" altLang="en-US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123" name="Google Shape;416;p3"/>
            <p:cNvSpPr/>
            <p:nvPr/>
          </p:nvSpPr>
          <p:spPr>
            <a:xfrm rot="16200000">
              <a:off x="9904723" y="4094809"/>
              <a:ext cx="216403" cy="24808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  <p:sp>
        <p:nvSpPr>
          <p:cNvPr id="47" name="Google Shape;214;p30"/>
          <p:cNvSpPr/>
          <p:nvPr/>
        </p:nvSpPr>
        <p:spPr>
          <a:xfrm>
            <a:off x="6064672" y="1837764"/>
            <a:ext cx="435909" cy="542972"/>
          </a:xfrm>
          <a:prstGeom prst="rightArrow">
            <a:avLst>
              <a:gd name="adj1" fmla="val 34518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48" name="Google Shape;239;p30"/>
          <p:cNvSpPr txBox="1"/>
          <p:nvPr/>
        </p:nvSpPr>
        <p:spPr>
          <a:xfrm>
            <a:off x="6585221" y="1476925"/>
            <a:ext cx="3208665" cy="14538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購入</a:t>
            </a:r>
            <a:r>
              <a:rPr lang="ja-JP" sz="1800" b="0" i="0" u="none" strike="noStrike" cap="none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ユーザ</a:t>
            </a:r>
            <a:r>
              <a:rPr lang="ja-JP" sz="1800" b="0" i="0" u="none" strike="noStrike" cap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の</a:t>
            </a:r>
            <a:r>
              <a:rPr lang="ja-JP" sz="1800" b="0" i="0" u="none" strike="noStrike" cap="none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うち</a:t>
            </a:r>
            <a:endParaRPr lang="en-US" altLang="ja-JP" sz="1800" b="0" i="0" u="none" strike="noStrike" cap="none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1" i="0" u="none" strike="noStrike" cap="none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約</a:t>
            </a:r>
            <a:r>
              <a:rPr lang="ja-JP" sz="1800" b="1" i="0" u="none" strike="noStrike" cap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10%（200人／1000人）</a:t>
            </a:r>
            <a:r>
              <a:rPr lang="ja-JP" sz="1800" b="0" i="0" u="none" strike="noStrike" cap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が</a:t>
            </a:r>
            <a:r>
              <a:rPr lang="ja-JP" sz="1800" b="0" i="0" u="none" strike="noStrike" cap="none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該当</a:t>
            </a:r>
            <a:endParaRPr lang="en-US" altLang="ja-JP" sz="1800" b="0" i="0" u="none" strike="noStrike" cap="none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194303" y="906039"/>
            <a:ext cx="4913612" cy="2400073"/>
            <a:chOff x="1127874" y="975541"/>
            <a:chExt cx="4913612" cy="2400073"/>
          </a:xfrm>
        </p:grpSpPr>
        <p:grpSp>
          <p:nvGrpSpPr>
            <p:cNvPr id="226" name="Google Shape;226;p30"/>
            <p:cNvGrpSpPr/>
            <p:nvPr/>
          </p:nvGrpSpPr>
          <p:grpSpPr>
            <a:xfrm>
              <a:off x="1127874" y="975541"/>
              <a:ext cx="4913612" cy="2400073"/>
              <a:chOff x="480173" y="957423"/>
              <a:chExt cx="4179215" cy="2528427"/>
            </a:xfrm>
          </p:grpSpPr>
          <p:grpSp>
            <p:nvGrpSpPr>
              <p:cNvPr id="227" name="Google Shape;227;p30"/>
              <p:cNvGrpSpPr/>
              <p:nvPr/>
            </p:nvGrpSpPr>
            <p:grpSpPr>
              <a:xfrm>
                <a:off x="480173" y="957423"/>
                <a:ext cx="4179215" cy="2528427"/>
                <a:chOff x="480173" y="957423"/>
                <a:chExt cx="4179215" cy="2528427"/>
              </a:xfrm>
            </p:grpSpPr>
            <p:grpSp>
              <p:nvGrpSpPr>
                <p:cNvPr id="228" name="Google Shape;228;p30"/>
                <p:cNvGrpSpPr/>
                <p:nvPr/>
              </p:nvGrpSpPr>
              <p:grpSpPr>
                <a:xfrm>
                  <a:off x="480173" y="957424"/>
                  <a:ext cx="4179215" cy="2528426"/>
                  <a:chOff x="931532" y="1662053"/>
                  <a:chExt cx="3000486" cy="1648115"/>
                </a:xfrm>
              </p:grpSpPr>
              <p:sp>
                <p:nvSpPr>
                  <p:cNvPr id="229" name="Google Shape;229;p30"/>
                  <p:cNvSpPr/>
                  <p:nvPr/>
                </p:nvSpPr>
                <p:spPr>
                  <a:xfrm>
                    <a:off x="3340848" y="1744509"/>
                    <a:ext cx="591170" cy="662174"/>
                  </a:xfrm>
                  <a:prstGeom prst="ellipse">
                    <a:avLst/>
                  </a:prstGeom>
                  <a:solidFill>
                    <a:srgbClr val="FFC000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0" tIns="45700" rIns="0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r>
                      <a:rPr lang="ja-JP" altLang="en-US" sz="1400" b="0" i="0" u="none" strike="noStrike" cap="none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sym typeface="Arial"/>
                      </a:rPr>
                      <a:t>購入</a:t>
                    </a:r>
                    <a:endParaRPr sz="1400" b="0" i="0" u="none" strike="noStrike" cap="none" dirty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sym typeface="Arial"/>
                    </a:endParaRPr>
                  </a:p>
                </p:txBody>
              </p:sp>
              <p:sp>
                <p:nvSpPr>
                  <p:cNvPr id="230" name="Google Shape;230;p30"/>
                  <p:cNvSpPr/>
                  <p:nvPr/>
                </p:nvSpPr>
                <p:spPr>
                  <a:xfrm>
                    <a:off x="1730652" y="1662053"/>
                    <a:ext cx="608646" cy="827088"/>
                  </a:xfrm>
                  <a:prstGeom prst="rect">
                    <a:avLst/>
                  </a:prstGeom>
                  <a:solidFill>
                    <a:schemeClr val="lt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r>
                      <a:rPr lang="ja-JP" sz="1400" b="0" i="0" u="none" strike="noStrike" cap="none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sym typeface="Arial"/>
                      </a:rPr>
                      <a:t>メール</a:t>
                    </a:r>
                    <a:endParaRPr lang="en-US" altLang="ja-JP" sz="1400" b="0" i="0" u="none" strike="noStrike" cap="none" dirty="0" smtClean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sym typeface="Arial"/>
                    </a:endParaRPr>
                  </a:p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r>
                      <a:rPr lang="ja-JP" sz="1400" b="0" i="0" u="none" strike="noStrike" cap="none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sym typeface="Arial"/>
                      </a:rPr>
                      <a:t>アドレス</a:t>
                    </a:r>
                    <a:endParaRPr sz="1400" b="0" i="0" u="none" strike="noStrike" cap="none" dirty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sym typeface="Arial"/>
                    </a:endParaRPr>
                  </a:p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r>
                      <a:rPr lang="ja-JP" sz="1400" b="0" i="0" u="none" strike="noStrike" cap="none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sym typeface="Arial"/>
                      </a:rPr>
                      <a:t>登録済み</a:t>
                    </a:r>
                    <a:endParaRPr lang="en-US" altLang="ja-JP" sz="1400" b="0" i="0" u="none" strike="noStrike" cap="none" dirty="0" smtClean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sym typeface="Arial"/>
                    </a:endParaRPr>
                  </a:p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400"/>
                      <a:buFont typeface="Arial"/>
                      <a:buNone/>
                    </a:pPr>
                    <a:r>
                      <a:rPr lang="ja-JP" sz="1400" b="0" i="0" u="none" strike="noStrike" cap="none" dirty="0" smtClean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sym typeface="Arial"/>
                      </a:rPr>
                      <a:t>エラー</a:t>
                    </a:r>
                    <a:endParaRPr sz="1400" b="0" i="0" u="none" strike="noStrike" cap="none" dirty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sym typeface="Arial"/>
                    </a:endParaRPr>
                  </a:p>
                </p:txBody>
              </p:sp>
              <p:sp>
                <p:nvSpPr>
                  <p:cNvPr id="231" name="Google Shape;231;p30"/>
                  <p:cNvSpPr/>
                  <p:nvPr/>
                </p:nvSpPr>
                <p:spPr>
                  <a:xfrm rot="5400000">
                    <a:off x="2223396" y="1331359"/>
                    <a:ext cx="288000" cy="2871727"/>
                  </a:xfrm>
                  <a:prstGeom prst="rightBrace">
                    <a:avLst>
                      <a:gd name="adj1" fmla="val 8333"/>
                      <a:gd name="adj2" fmla="val 50000"/>
                    </a:avLst>
                  </a:prstGeom>
                  <a:noFill/>
                  <a:ln w="9525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sym typeface="Arial"/>
                    </a:endParaRPr>
                  </a:p>
                </p:txBody>
              </p:sp>
              <p:sp>
                <p:nvSpPr>
                  <p:cNvPr id="232" name="Google Shape;232;p30"/>
                  <p:cNvSpPr txBox="1"/>
                  <p:nvPr/>
                </p:nvSpPr>
                <p:spPr>
                  <a:xfrm>
                    <a:off x="1041974" y="3058519"/>
                    <a:ext cx="2356201" cy="23245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600"/>
                      <a:buFont typeface="Arial"/>
                      <a:buNone/>
                    </a:pPr>
                    <a:r>
                      <a:rPr lang="ja-JP" sz="1600" b="1" i="0" u="none" strike="noStrike" cap="none" dirty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sym typeface="Arial"/>
                      </a:rPr>
                      <a:t>上記行動をしたユーザ</a:t>
                    </a:r>
                    <a:endParaRPr sz="1600" b="1" i="0" u="none" strike="noStrike" cap="none" dirty="0">
                      <a:solidFill>
                        <a:srgbClr val="C0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sym typeface="Arial"/>
                    </a:endParaRPr>
                  </a:p>
                </p:txBody>
              </p:sp>
              <p:pic>
                <p:nvPicPr>
                  <p:cNvPr id="233" name="Google Shape;233;p30" descr="男性 ピクトグラム シルエット イラスト"/>
                  <p:cNvPicPr preferRelativeResize="0"/>
                  <p:nvPr/>
                </p:nvPicPr>
                <p:blipFill rotWithShape="1">
                  <a:blip r:embed="rId3">
                    <a:alphaModFix/>
                  </a:blip>
                  <a:srcRect l="19360" r="24400" b="31718"/>
                  <a:stretch/>
                </p:blipFill>
                <p:spPr>
                  <a:xfrm>
                    <a:off x="2962523" y="2966232"/>
                    <a:ext cx="252000" cy="34393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  <p:sp>
              <p:nvSpPr>
                <p:cNvPr id="234" name="Google Shape;234;p30"/>
                <p:cNvSpPr/>
                <p:nvPr/>
              </p:nvSpPr>
              <p:spPr>
                <a:xfrm>
                  <a:off x="2750612" y="957423"/>
                  <a:ext cx="775728" cy="1268862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lang="ja-JP" altLang="en-US" sz="1400" b="0" i="0" u="none" strike="noStrike" cap="none" dirty="0" smtClean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sym typeface="Arial"/>
                    </a:rPr>
                    <a:t>ログイン</a:t>
                  </a:r>
                  <a:endParaRPr sz="1400" b="0" i="0" u="none" strike="noStrike" cap="none" dirty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endParaRPr>
                </a:p>
              </p:txBody>
            </p:sp>
          </p:grpSp>
          <p:cxnSp>
            <p:nvCxnSpPr>
              <p:cNvPr id="235" name="Google Shape;235;p30"/>
              <p:cNvCxnSpPr/>
              <p:nvPr/>
            </p:nvCxnSpPr>
            <p:spPr>
              <a:xfrm rot="10800000" flipH="1">
                <a:off x="2467722" y="1590309"/>
                <a:ext cx="256144" cy="3089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236" name="Google Shape;236;p30"/>
              <p:cNvCxnSpPr/>
              <p:nvPr/>
            </p:nvCxnSpPr>
            <p:spPr>
              <a:xfrm rot="10800000" flipH="1">
                <a:off x="3553088" y="1590310"/>
                <a:ext cx="256144" cy="3089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</p:grpSp>
        <p:sp>
          <p:nvSpPr>
            <p:cNvPr id="41" name="Google Shape;230;p30"/>
            <p:cNvSpPr/>
            <p:nvPr/>
          </p:nvSpPr>
          <p:spPr>
            <a:xfrm>
              <a:off x="1127875" y="975541"/>
              <a:ext cx="944593" cy="1204449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altLang="en-US" sz="1400" b="0" i="0" u="none" strike="noStrike" cap="none" dirty="0" smtClean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会員登録</a:t>
              </a:r>
              <a:endParaRPr lang="en-US" altLang="ja-JP" sz="1400" b="0" i="0" u="none" strike="noStrike" cap="none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-JP" altLang="en-US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フォーム</a:t>
              </a:r>
              <a:endParaRPr sz="14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cxnSp>
          <p:nvCxnSpPr>
            <p:cNvPr id="42" name="Google Shape;235;p30"/>
            <p:cNvCxnSpPr/>
            <p:nvPr/>
          </p:nvCxnSpPr>
          <p:spPr>
            <a:xfrm rot="10800000" flipH="1">
              <a:off x="2103915" y="1576299"/>
              <a:ext cx="301155" cy="2932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3"/>
          <p:cNvSpPr/>
          <p:nvPr/>
        </p:nvSpPr>
        <p:spPr>
          <a:xfrm>
            <a:off x="102245" y="774426"/>
            <a:ext cx="904815" cy="2870598"/>
          </a:xfrm>
          <a:prstGeom prst="rect">
            <a:avLst/>
          </a:prstGeom>
          <a:solidFill>
            <a:srgbClr val="FABF8E"/>
          </a:solidFill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altLang="en-US" sz="1800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該当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ユーザ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393" name="Google Shape;393;p3"/>
          <p:cNvSpPr/>
          <p:nvPr/>
        </p:nvSpPr>
        <p:spPr>
          <a:xfrm>
            <a:off x="102245" y="3736963"/>
            <a:ext cx="904815" cy="3004405"/>
          </a:xfrm>
          <a:prstGeom prst="rect">
            <a:avLst/>
          </a:prstGeom>
          <a:solidFill>
            <a:srgbClr val="FABF8E"/>
          </a:solidFill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施策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効果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試算</a:t>
            </a:r>
            <a:endParaRPr sz="18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402" name="Google Shape;402;p3"/>
          <p:cNvSpPr/>
          <p:nvPr/>
        </p:nvSpPr>
        <p:spPr>
          <a:xfrm>
            <a:off x="10209584" y="4533304"/>
            <a:ext cx="3490650" cy="2119743"/>
          </a:xfrm>
          <a:prstGeom prst="rect">
            <a:avLst/>
          </a:prstGeom>
          <a:solidFill>
            <a:srgbClr val="51BFB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効果試算についてお悩みの際は、</a:t>
            </a:r>
            <a:endParaRPr sz="18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こちらの記事も是非参考にしてみてください。</a:t>
            </a:r>
            <a:endParaRPr sz="18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sng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https://blog.usergram.info/article/tips/google-analytics-06-2021-0201/</a:t>
            </a:r>
            <a:endParaRPr sz="18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pSp>
        <p:nvGrpSpPr>
          <p:cNvPr id="403" name="Google Shape;403;p3"/>
          <p:cNvGrpSpPr/>
          <p:nvPr/>
        </p:nvGrpSpPr>
        <p:grpSpPr>
          <a:xfrm>
            <a:off x="1688468" y="4425762"/>
            <a:ext cx="7839707" cy="1938881"/>
            <a:chOff x="1208736" y="4088388"/>
            <a:chExt cx="7647989" cy="1245816"/>
          </a:xfrm>
        </p:grpSpPr>
        <p:sp>
          <p:nvSpPr>
            <p:cNvPr id="404" name="Google Shape;404;p3"/>
            <p:cNvSpPr/>
            <p:nvPr/>
          </p:nvSpPr>
          <p:spPr>
            <a:xfrm>
              <a:off x="1208736" y="4088388"/>
              <a:ext cx="1368000" cy="12458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①施策に触れるユーザ数,</a:t>
              </a:r>
              <a:r>
                <a:rPr lang="ja-JP" sz="1800" b="0" i="0" u="none" strike="noStrike" cap="none" dirty="0" smtClean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訪問数</a:t>
              </a:r>
              <a:endParaRPr lang="en-US" altLang="ja-JP" sz="1800" b="0" i="0" u="none" strike="noStrike" cap="none" dirty="0" smtClean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1" i="0" u="sng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〇人</a:t>
              </a:r>
              <a:endParaRPr sz="1800" b="1" i="0" u="sng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405" name="Google Shape;405;p3"/>
            <p:cNvSpPr txBox="1"/>
            <p:nvPr/>
          </p:nvSpPr>
          <p:spPr>
            <a:xfrm>
              <a:off x="2534489" y="4582765"/>
              <a:ext cx="760817" cy="257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ja-JP" sz="2000" b="1" i="0" u="none" strike="noStrike" cap="none">
                  <a:solidFill>
                    <a:schemeClr val="accent5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✕</a:t>
              </a:r>
              <a:endParaRPr sz="1400" b="0" i="0" u="none" strike="noStrike" cap="none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406" name="Google Shape;406;p3"/>
            <p:cNvSpPr/>
            <p:nvPr/>
          </p:nvSpPr>
          <p:spPr>
            <a:xfrm>
              <a:off x="3354779" y="4088388"/>
              <a:ext cx="1368000" cy="12458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②想定CVR</a:t>
              </a:r>
              <a:endParaRPr sz="18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lang="en-US" altLang="ja-JP" sz="1800" b="0" i="0" u="none" strike="noStrike" cap="none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1" i="0" u="sng" strike="noStrike" cap="none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〇％</a:t>
              </a:r>
              <a:endParaRPr sz="1800" b="1" i="0" u="sng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407" name="Google Shape;407;p3"/>
            <p:cNvSpPr/>
            <p:nvPr/>
          </p:nvSpPr>
          <p:spPr>
            <a:xfrm>
              <a:off x="5555113" y="4088389"/>
              <a:ext cx="1368000" cy="12458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③</a:t>
              </a:r>
              <a:r>
                <a:rPr lang="ja-JP" sz="1800" b="0" i="0" u="none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単価</a:t>
              </a:r>
              <a:endParaRPr sz="18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lang="en-US" altLang="ja-JP" sz="1800" b="0" i="0" u="none" strike="noStrike" cap="none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1" i="0" u="sng" strike="noStrike" cap="none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〇円</a:t>
              </a:r>
              <a:endParaRPr sz="1800" b="1" i="0" u="sng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408" name="Google Shape;408;p3"/>
            <p:cNvSpPr txBox="1"/>
            <p:nvPr/>
          </p:nvSpPr>
          <p:spPr>
            <a:xfrm>
              <a:off x="4782251" y="4582766"/>
              <a:ext cx="760817" cy="257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ja-JP" sz="2000" b="1" i="0" u="none" strike="noStrike" cap="none">
                  <a:solidFill>
                    <a:schemeClr val="accent5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✕</a:t>
              </a:r>
              <a:endParaRPr sz="1400" b="0" i="0" u="none" strike="noStrike" cap="none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409" name="Google Shape;409;p3"/>
            <p:cNvSpPr/>
            <p:nvPr/>
          </p:nvSpPr>
          <p:spPr>
            <a:xfrm>
              <a:off x="7084014" y="4511497"/>
              <a:ext cx="297523" cy="399600"/>
            </a:xfrm>
            <a:prstGeom prst="mathEqual">
              <a:avLst>
                <a:gd name="adj1" fmla="val 11205"/>
                <a:gd name="adj2" fmla="val 20499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410" name="Google Shape;410;p3"/>
            <p:cNvSpPr/>
            <p:nvPr/>
          </p:nvSpPr>
          <p:spPr>
            <a:xfrm>
              <a:off x="7488725" y="4088389"/>
              <a:ext cx="1368000" cy="124581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1" i="0" u="none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④</a:t>
              </a:r>
              <a:r>
                <a:rPr lang="ja-JP" sz="1800" b="0" i="0" u="none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施策の</a:t>
              </a:r>
              <a:endParaRPr sz="1800" b="0" i="0" u="none" strike="noStrike" cap="none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効果</a:t>
              </a:r>
              <a:endParaRPr sz="1800" b="0" i="0" u="none" strike="noStrike" cap="none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lang="en-US" altLang="ja-JP" sz="1800" b="0" i="0" u="none" strike="noStrike" cap="none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1" i="0" u="sng" strike="noStrike" cap="none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〇円</a:t>
              </a:r>
              <a:endParaRPr sz="1800" b="1" i="0" u="sng" strike="noStrike" cap="none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</p:grpSp>
      <p:sp>
        <p:nvSpPr>
          <p:cNvPr id="411" name="Google Shape;411;p3"/>
          <p:cNvSpPr txBox="1"/>
          <p:nvPr/>
        </p:nvSpPr>
        <p:spPr>
          <a:xfrm>
            <a:off x="1007060" y="3789040"/>
            <a:ext cx="9602787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 b="1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改善による見込み金額：○○円／（年間・月間）</a:t>
            </a:r>
            <a:endParaRPr sz="2800" b="1" i="0" u="none" strike="noStrike" cap="none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cxnSp>
        <p:nvCxnSpPr>
          <p:cNvPr id="412" name="Google Shape;412;p3"/>
          <p:cNvCxnSpPr/>
          <p:nvPr/>
        </p:nvCxnSpPr>
        <p:spPr>
          <a:xfrm>
            <a:off x="1064679" y="4221088"/>
            <a:ext cx="8496833" cy="0"/>
          </a:xfrm>
          <a:prstGeom prst="straightConnector1">
            <a:avLst/>
          </a:prstGeom>
          <a:noFill/>
          <a:ln w="2540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6078"/>
              </a:srgbClr>
            </a:outerShdw>
          </a:effectLst>
        </p:spPr>
      </p:cxnSp>
      <p:sp>
        <p:nvSpPr>
          <p:cNvPr id="413" name="Google Shape;413;p3"/>
          <p:cNvSpPr txBox="1">
            <a:spLocks noGrp="1"/>
          </p:cNvSpPr>
          <p:nvPr>
            <p:ph type="title"/>
          </p:nvPr>
        </p:nvSpPr>
        <p:spPr>
          <a:xfrm>
            <a:off x="150816" y="222369"/>
            <a:ext cx="9602787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sz="2400" dirty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③効果試算ⅰ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sp>
        <p:nvSpPr>
          <p:cNvPr id="117" name="Google Shape;214;p30"/>
          <p:cNvSpPr/>
          <p:nvPr/>
        </p:nvSpPr>
        <p:spPr>
          <a:xfrm>
            <a:off x="5822160" y="1861104"/>
            <a:ext cx="435909" cy="542972"/>
          </a:xfrm>
          <a:prstGeom prst="rightArrow">
            <a:avLst>
              <a:gd name="adj1" fmla="val 34518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pSp>
        <p:nvGrpSpPr>
          <p:cNvPr id="118" name="Google Shape;226;p30"/>
          <p:cNvGrpSpPr/>
          <p:nvPr/>
        </p:nvGrpSpPr>
        <p:grpSpPr>
          <a:xfrm>
            <a:off x="1244448" y="918453"/>
            <a:ext cx="4255399" cy="2428275"/>
            <a:chOff x="1040008" y="958445"/>
            <a:chExt cx="3619380" cy="2558137"/>
          </a:xfrm>
        </p:grpSpPr>
        <p:grpSp>
          <p:nvGrpSpPr>
            <p:cNvPr id="119" name="Google Shape;227;p30"/>
            <p:cNvGrpSpPr/>
            <p:nvPr/>
          </p:nvGrpSpPr>
          <p:grpSpPr>
            <a:xfrm>
              <a:off x="1040008" y="958445"/>
              <a:ext cx="3619380" cy="2558137"/>
              <a:chOff x="1040008" y="958445"/>
              <a:chExt cx="3619380" cy="2558137"/>
            </a:xfrm>
          </p:grpSpPr>
          <p:grpSp>
            <p:nvGrpSpPr>
              <p:cNvPr id="122" name="Google Shape;228;p30"/>
              <p:cNvGrpSpPr/>
              <p:nvPr/>
            </p:nvGrpSpPr>
            <p:grpSpPr>
              <a:xfrm>
                <a:off x="1040008" y="958445"/>
                <a:ext cx="3619380" cy="2558137"/>
                <a:chOff x="1333468" y="1662719"/>
                <a:chExt cx="2598550" cy="1667482"/>
              </a:xfrm>
            </p:grpSpPr>
            <p:sp>
              <p:nvSpPr>
                <p:cNvPr id="124" name="Google Shape;229;p30"/>
                <p:cNvSpPr/>
                <p:nvPr/>
              </p:nvSpPr>
              <p:spPr>
                <a:xfrm>
                  <a:off x="3340848" y="1745176"/>
                  <a:ext cx="591170" cy="662174"/>
                </a:xfrm>
                <a:prstGeom prst="ellipse">
                  <a:avLst/>
                </a:prstGeom>
                <a:solidFill>
                  <a:srgbClr val="FFC000"/>
                </a:solidFill>
                <a:ln w="254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45700" rIns="0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lang="ja-JP" altLang="en-US" dirty="0" smtClean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（</a:t>
                  </a:r>
                  <a:r>
                    <a:rPr lang="en-US" altLang="ja-JP" dirty="0" smtClean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CV</a:t>
                  </a:r>
                  <a:r>
                    <a:rPr lang="ja-JP" altLang="en-US" dirty="0" smtClean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）</a:t>
                  </a:r>
                  <a:endParaRPr sz="1400" b="0" i="0" u="none" strike="noStrike" cap="none" dirty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endParaRPr>
                </a:p>
              </p:txBody>
            </p:sp>
            <p:sp>
              <p:nvSpPr>
                <p:cNvPr id="125" name="Google Shape;230;p30"/>
                <p:cNvSpPr/>
                <p:nvPr/>
              </p:nvSpPr>
              <p:spPr>
                <a:xfrm>
                  <a:off x="1422161" y="1662719"/>
                  <a:ext cx="769065" cy="827088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lang="ja-JP" altLang="en-US" sz="1400" b="0" i="0" u="none" strike="noStrike" cap="none" dirty="0" smtClean="0">
                      <a:solidFill>
                        <a:schemeClr val="dk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sym typeface="Arial"/>
                    </a:rPr>
                    <a:t>（検証内容）</a:t>
                  </a:r>
                  <a:endParaRPr sz="1400" b="0" i="0" u="none" strike="noStrike" cap="none" dirty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endParaRPr>
                </a:p>
              </p:txBody>
            </p:sp>
            <p:sp>
              <p:nvSpPr>
                <p:cNvPr id="126" name="Google Shape;231;p30"/>
                <p:cNvSpPr/>
                <p:nvPr/>
              </p:nvSpPr>
              <p:spPr>
                <a:xfrm rot="5400000">
                  <a:off x="2464951" y="1572914"/>
                  <a:ext cx="288000" cy="2388617"/>
                </a:xfrm>
                <a:prstGeom prst="rightBrace">
                  <a:avLst>
                    <a:gd name="adj1" fmla="val 8333"/>
                    <a:gd name="adj2" fmla="val 50000"/>
                  </a:avLst>
                </a:pr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endParaRPr>
                </a:p>
              </p:txBody>
            </p:sp>
            <p:sp>
              <p:nvSpPr>
                <p:cNvPr id="127" name="Google Shape;232;p30"/>
                <p:cNvSpPr txBox="1"/>
                <p:nvPr/>
              </p:nvSpPr>
              <p:spPr>
                <a:xfrm>
                  <a:off x="1333468" y="3078552"/>
                  <a:ext cx="2356201" cy="23245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600"/>
                    <a:buFont typeface="Arial"/>
                    <a:buNone/>
                  </a:pPr>
                  <a:r>
                    <a:rPr lang="ja-JP" sz="1600" b="1" i="0" u="none" strike="noStrike" cap="none" dirty="0">
                      <a:solidFill>
                        <a:srgbClr val="C00000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sym typeface="Arial"/>
                    </a:rPr>
                    <a:t>上記行動をしたユーザ</a:t>
                  </a:r>
                  <a:endParaRPr sz="1600" b="1" i="0" u="none" strike="noStrike" cap="none" dirty="0">
                    <a:solidFill>
                      <a:srgbClr val="C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endParaRPr>
                </a:p>
              </p:txBody>
            </p:sp>
            <p:pic>
              <p:nvPicPr>
                <p:cNvPr id="128" name="Google Shape;233;p30" descr="男性 ピクトグラム シルエット イラスト"/>
                <p:cNvPicPr preferRelativeResize="0"/>
                <p:nvPr/>
              </p:nvPicPr>
              <p:blipFill rotWithShape="1">
                <a:blip r:embed="rId4">
                  <a:alphaModFix/>
                </a:blip>
                <a:srcRect l="19360" r="24400" b="31718"/>
                <a:stretch/>
              </p:blipFill>
              <p:spPr>
                <a:xfrm>
                  <a:off x="3254017" y="2986265"/>
                  <a:ext cx="252000" cy="34393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sp>
            <p:nvSpPr>
              <p:cNvPr id="123" name="Google Shape;234;p30"/>
              <p:cNvSpPr/>
              <p:nvPr/>
            </p:nvSpPr>
            <p:spPr>
              <a:xfrm>
                <a:off x="2499761" y="958445"/>
                <a:ext cx="1071189" cy="1268862"/>
              </a:xfrm>
              <a:prstGeom prst="rect">
                <a:avLst/>
              </a:prstGeom>
              <a:solidFill>
                <a:schemeClr val="lt1"/>
              </a:solidFill>
              <a:ln w="254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lang="ja-JP" altLang="en-US" sz="1400" b="0" i="0" u="none" strike="noStrike" cap="none" dirty="0" smtClean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（検証内容）</a:t>
                </a:r>
                <a:endParaRPr sz="14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</p:txBody>
          </p:sp>
        </p:grpSp>
        <p:cxnSp>
          <p:nvCxnSpPr>
            <p:cNvPr id="120" name="Google Shape;235;p30"/>
            <p:cNvCxnSpPr/>
            <p:nvPr/>
          </p:nvCxnSpPr>
          <p:spPr>
            <a:xfrm rot="10800000" flipH="1">
              <a:off x="2239175" y="1591332"/>
              <a:ext cx="256144" cy="3089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121" name="Google Shape;236;p30"/>
            <p:cNvCxnSpPr/>
            <p:nvPr/>
          </p:nvCxnSpPr>
          <p:spPr>
            <a:xfrm rot="10800000" flipH="1">
              <a:off x="3575392" y="1591332"/>
              <a:ext cx="256144" cy="3089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</p:grpSp>
      <p:sp>
        <p:nvSpPr>
          <p:cNvPr id="129" name="Google Shape;239;p30"/>
          <p:cNvSpPr txBox="1"/>
          <p:nvPr/>
        </p:nvSpPr>
        <p:spPr>
          <a:xfrm>
            <a:off x="6580382" y="1405645"/>
            <a:ext cx="3208665" cy="14538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CV</a:t>
            </a:r>
            <a:r>
              <a:rPr lang="ja-JP" altLang="en-US" sz="1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sz="1800" b="0" i="0" u="none" strike="noStrike" cap="none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ユーザのうち</a:t>
            </a:r>
            <a:endParaRPr lang="en-US" altLang="ja-JP" sz="1800" b="0" i="0" u="none" strike="noStrike" cap="none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lvl="0" algn="ctr">
              <a:buSzPts val="1800"/>
            </a:pP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約〇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%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（〇人／〇人）</a:t>
            </a: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</a:p>
          <a:p>
            <a:pPr lvl="0" algn="ctr">
              <a:buSzPts val="1800"/>
            </a:pPr>
            <a:r>
              <a:rPr lang="ja-JP" altLang="en-US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該当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27"/>
          <p:cNvSpPr txBox="1">
            <a:spLocks noGrp="1"/>
          </p:cNvSpPr>
          <p:nvPr>
            <p:ph type="title"/>
          </p:nvPr>
        </p:nvSpPr>
        <p:spPr>
          <a:xfrm>
            <a:off x="150816" y="222369"/>
            <a:ext cx="9602787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2400"/>
            </a:pP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lang="ja-JP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効果</a:t>
            </a:r>
            <a:r>
              <a:rPr lang="ja-JP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試算ⅱ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pSp>
        <p:nvGrpSpPr>
          <p:cNvPr id="544" name="Google Shape;544;p27"/>
          <p:cNvGrpSpPr/>
          <p:nvPr/>
        </p:nvGrpSpPr>
        <p:grpSpPr>
          <a:xfrm>
            <a:off x="442029" y="959888"/>
            <a:ext cx="9067803" cy="2295792"/>
            <a:chOff x="150816" y="814520"/>
            <a:chExt cx="9602787" cy="2603058"/>
          </a:xfrm>
        </p:grpSpPr>
        <p:grpSp>
          <p:nvGrpSpPr>
            <p:cNvPr id="545" name="Google Shape;545;p27"/>
            <p:cNvGrpSpPr/>
            <p:nvPr/>
          </p:nvGrpSpPr>
          <p:grpSpPr>
            <a:xfrm>
              <a:off x="2903296" y="1478697"/>
              <a:ext cx="6074791" cy="1938881"/>
              <a:chOff x="3229160" y="4106029"/>
              <a:chExt cx="5926233" cy="1245816"/>
            </a:xfrm>
          </p:grpSpPr>
          <p:sp>
            <p:nvSpPr>
              <p:cNvPr id="546" name="Google Shape;546;p27"/>
              <p:cNvSpPr/>
              <p:nvPr/>
            </p:nvSpPr>
            <p:spPr>
              <a:xfrm>
                <a:off x="3229160" y="4106029"/>
                <a:ext cx="1368000" cy="1245815"/>
              </a:xfrm>
              <a:prstGeom prst="rect">
                <a:avLst/>
              </a:prstGeom>
              <a:solidFill>
                <a:srgbClr val="D8D8D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ja-JP" altLang="en-US" sz="1800" b="0" i="0" u="none" strike="noStrike" cap="none" dirty="0" smtClean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開発単価</a:t>
                </a:r>
                <a:endParaRPr lang="en-US" altLang="ja-JP" sz="1800" b="0" i="0" u="none" strike="noStrike" cap="none" dirty="0" smtClean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endParaRPr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  <a:p>
                <a:pPr algn="ctr">
                  <a:buSzPts val="1600"/>
                </a:pPr>
                <a:r>
                  <a:rPr lang="en-US" altLang="ja-JP" sz="1800" b="1" u="sng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30,000</a:t>
                </a:r>
                <a:r>
                  <a:rPr lang="ja-JP" altLang="en-US" sz="1800" b="1" u="sng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円</a:t>
                </a:r>
                <a:endParaRPr lang="ja-JP" altLang="en-US" sz="1800" b="1" u="sng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47" name="Google Shape;547;p27"/>
              <p:cNvSpPr txBox="1"/>
              <p:nvPr/>
            </p:nvSpPr>
            <p:spPr>
              <a:xfrm>
                <a:off x="4554913" y="4528882"/>
                <a:ext cx="760817" cy="2914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lang="ja-JP" sz="2000" b="1" i="0" u="none" strike="noStrike" cap="none">
                    <a:solidFill>
                      <a:schemeClr val="accent5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✕</a:t>
                </a:r>
                <a:endParaRPr sz="1400" b="0" i="0" u="none" strike="noStrike" cap="none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</p:txBody>
          </p:sp>
          <p:sp>
            <p:nvSpPr>
              <p:cNvPr id="548" name="Google Shape;548;p27"/>
              <p:cNvSpPr/>
              <p:nvPr/>
            </p:nvSpPr>
            <p:spPr>
              <a:xfrm>
                <a:off x="5375202" y="4106030"/>
                <a:ext cx="1368000" cy="1245815"/>
              </a:xfrm>
              <a:prstGeom prst="rect">
                <a:avLst/>
              </a:prstGeom>
              <a:solidFill>
                <a:srgbClr val="D8D8D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ja-JP" altLang="en-US" sz="1800" b="0" i="0" u="none" strike="noStrike" cap="none" dirty="0" smtClean="0">
                    <a:solidFill>
                      <a:srgbClr val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人日</a:t>
                </a:r>
                <a:endParaRPr sz="1800" b="0" i="0" u="none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endParaRPr sz="1800" b="0" i="0" u="none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en-US" altLang="ja-JP" sz="1800" b="1" i="0" u="sng" strike="noStrike" cap="none" dirty="0" smtClean="0">
                    <a:solidFill>
                      <a:srgbClr val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30</a:t>
                </a:r>
                <a:r>
                  <a:rPr lang="ja-JP" altLang="en-US" sz="1800" b="1" i="0" u="sng" strike="noStrike" cap="none" dirty="0" smtClean="0">
                    <a:solidFill>
                      <a:srgbClr val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人日</a:t>
                </a:r>
                <a:endParaRPr sz="1800" b="1" i="0" u="sng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</p:txBody>
          </p:sp>
          <p:sp>
            <p:nvSpPr>
              <p:cNvPr id="549" name="Google Shape;549;p27"/>
              <p:cNvSpPr/>
              <p:nvPr/>
            </p:nvSpPr>
            <p:spPr>
              <a:xfrm>
                <a:off x="7116536" y="4529135"/>
                <a:ext cx="297523" cy="399600"/>
              </a:xfrm>
              <a:prstGeom prst="mathEqual">
                <a:avLst>
                  <a:gd name="adj1" fmla="val 11205"/>
                  <a:gd name="adj2" fmla="val 20499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</p:txBody>
          </p:sp>
          <p:sp>
            <p:nvSpPr>
              <p:cNvPr id="550" name="Google Shape;550;p27"/>
              <p:cNvSpPr/>
              <p:nvPr/>
            </p:nvSpPr>
            <p:spPr>
              <a:xfrm>
                <a:off x="7787393" y="4106029"/>
                <a:ext cx="1368000" cy="1245815"/>
              </a:xfrm>
              <a:prstGeom prst="rect">
                <a:avLst/>
              </a:prstGeom>
              <a:solidFill>
                <a:srgbClr val="D8D8D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ja-JP" sz="1800" b="0" i="0" u="none" strike="noStrike" cap="none" dirty="0">
                    <a:solidFill>
                      <a:srgbClr val="C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想定</a:t>
                </a:r>
                <a:endParaRPr sz="1800" b="0" i="0" u="none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ja-JP" sz="1800" b="0" i="0" u="none" strike="noStrike" cap="none" dirty="0">
                    <a:solidFill>
                      <a:srgbClr val="C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コスト</a:t>
                </a:r>
                <a:endParaRPr sz="1800" b="0" i="0" u="none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altLang="ja-JP" sz="1800" b="1" u="sng" dirty="0" smtClean="0">
                    <a:solidFill>
                      <a:srgbClr val="C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90</a:t>
                </a:r>
                <a:r>
                  <a:rPr lang="ja-JP" sz="1800" b="1" i="0" u="sng" strike="noStrike" cap="none" dirty="0" smtClean="0">
                    <a:solidFill>
                      <a:srgbClr val="C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万円</a:t>
                </a:r>
                <a:endParaRPr sz="1800" b="1" i="0" u="sng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</p:txBody>
          </p:sp>
        </p:grpSp>
        <p:sp>
          <p:nvSpPr>
            <p:cNvPr id="551" name="Google Shape;551;p27"/>
            <p:cNvSpPr txBox="1"/>
            <p:nvPr/>
          </p:nvSpPr>
          <p:spPr>
            <a:xfrm>
              <a:off x="150816" y="814520"/>
              <a:ext cx="9602787" cy="3698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ja-JP" sz="2800" b="1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想定コスト</a:t>
              </a:r>
              <a:endParaRPr sz="28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cxnSp>
          <p:nvCxnSpPr>
            <p:cNvPr id="552" name="Google Shape;552;p27"/>
            <p:cNvCxnSpPr/>
            <p:nvPr/>
          </p:nvCxnSpPr>
          <p:spPr>
            <a:xfrm>
              <a:off x="208435" y="1246568"/>
              <a:ext cx="8496833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6078"/>
                </a:srgbClr>
              </a:outerShdw>
            </a:effectLst>
          </p:spPr>
        </p:cxnSp>
      </p:grpSp>
      <p:grpSp>
        <p:nvGrpSpPr>
          <p:cNvPr id="553" name="Google Shape;553;p27"/>
          <p:cNvGrpSpPr/>
          <p:nvPr/>
        </p:nvGrpSpPr>
        <p:grpSpPr>
          <a:xfrm>
            <a:off x="442029" y="4040821"/>
            <a:ext cx="9067803" cy="2326449"/>
            <a:chOff x="294056" y="3992805"/>
            <a:chExt cx="9067803" cy="2326449"/>
          </a:xfrm>
        </p:grpSpPr>
        <p:sp>
          <p:nvSpPr>
            <p:cNvPr id="554" name="Google Shape;554;p27"/>
            <p:cNvSpPr/>
            <p:nvPr/>
          </p:nvSpPr>
          <p:spPr>
            <a:xfrm>
              <a:off x="2903142" y="4609240"/>
              <a:ext cx="1324169" cy="1710014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施策効果</a:t>
              </a: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800" b="1" i="0" u="sng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4,500万円</a:t>
              </a:r>
              <a:endParaRPr sz="1800" b="1" i="0" u="sng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555" name="Google Shape;555;p27"/>
            <p:cNvSpPr txBox="1"/>
            <p:nvPr/>
          </p:nvSpPr>
          <p:spPr>
            <a:xfrm>
              <a:off x="4186418" y="5250610"/>
              <a:ext cx="736440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ja-JP" sz="2000" b="1" i="0" u="none" strike="noStrike" cap="none">
                  <a:solidFill>
                    <a:schemeClr val="accent5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－</a:t>
              </a:r>
              <a:endParaRPr sz="1400" b="0" i="0" u="none" strike="noStrike" cap="none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556" name="Google Shape;556;p27"/>
            <p:cNvSpPr/>
            <p:nvPr/>
          </p:nvSpPr>
          <p:spPr>
            <a:xfrm>
              <a:off x="4980426" y="4609239"/>
              <a:ext cx="1324169" cy="1710014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想定</a:t>
              </a:r>
              <a:endParaRPr sz="18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コスト</a:t>
              </a:r>
              <a:endParaRPr sz="18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altLang="ja-JP" sz="1800" b="1" u="sng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90</a:t>
              </a:r>
              <a:r>
                <a:rPr lang="ja-JP" sz="1800" b="1" i="0" u="sng" strike="noStrike" cap="none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万円</a:t>
              </a:r>
              <a:endParaRPr sz="1800" b="1" i="0" u="sng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557" name="Google Shape;557;p27"/>
            <p:cNvSpPr/>
            <p:nvPr/>
          </p:nvSpPr>
          <p:spPr>
            <a:xfrm>
              <a:off x="6725466" y="5189997"/>
              <a:ext cx="287990" cy="548494"/>
            </a:xfrm>
            <a:prstGeom prst="mathEqual">
              <a:avLst>
                <a:gd name="adj1" fmla="val 11205"/>
                <a:gd name="adj2" fmla="val 20499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558" name="Google Shape;558;p27"/>
            <p:cNvSpPr/>
            <p:nvPr/>
          </p:nvSpPr>
          <p:spPr>
            <a:xfrm>
              <a:off x="7315330" y="4609239"/>
              <a:ext cx="1324169" cy="1710014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altLang="en-US" sz="1800" b="0" i="0" u="none" strike="noStrike" cap="none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改善インパクト</a:t>
              </a:r>
              <a:endParaRPr lang="en-US" altLang="ja-JP" sz="1800" b="0" i="0" u="none" strike="noStrike" cap="none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-JP" sz="1800" b="1" i="0" u="sng" strike="noStrike" cap="none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4,</a:t>
              </a:r>
              <a:r>
                <a:rPr lang="en-US" altLang="ja-JP" sz="1800" b="1" u="sng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410</a:t>
              </a:r>
              <a:r>
                <a:rPr lang="ja-JP" sz="1800" b="1" i="0" u="sng" strike="noStrike" cap="none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万円</a:t>
              </a:r>
              <a:endParaRPr sz="1800" b="1" i="0" u="sng" strike="noStrike" cap="none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559" name="Google Shape;559;p27"/>
            <p:cNvSpPr txBox="1"/>
            <p:nvPr/>
          </p:nvSpPr>
          <p:spPr>
            <a:xfrm>
              <a:off x="294056" y="3992805"/>
              <a:ext cx="9067803" cy="326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ja-JP" altLang="en-US" sz="2800" b="1" i="0" u="none" strike="noStrike" cap="none" dirty="0" smtClean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改善インパクト（施策効果</a:t>
              </a:r>
              <a:r>
                <a:rPr lang="ja-JP" altLang="en-US" sz="2800" b="1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－</a:t>
              </a:r>
              <a:r>
                <a:rPr lang="ja-JP" altLang="en-US" sz="2800" b="1" i="0" u="none" strike="noStrike" cap="none" dirty="0" smtClean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想定コスト）</a:t>
              </a:r>
              <a:endParaRPr sz="2800" b="1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cxnSp>
          <p:nvCxnSpPr>
            <p:cNvPr id="560" name="Google Shape;560;p27"/>
            <p:cNvCxnSpPr/>
            <p:nvPr/>
          </p:nvCxnSpPr>
          <p:spPr>
            <a:xfrm>
              <a:off x="348465" y="4373854"/>
              <a:ext cx="8023463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6078"/>
                </a:srgbClr>
              </a:outerShdw>
            </a:effectLst>
          </p:spPr>
        </p:cxnSp>
      </p:grpSp>
      <p:sp>
        <p:nvSpPr>
          <p:cNvPr id="561" name="Google Shape;561;p27"/>
          <p:cNvSpPr/>
          <p:nvPr/>
        </p:nvSpPr>
        <p:spPr>
          <a:xfrm>
            <a:off x="7893747" y="54950"/>
            <a:ext cx="1927200" cy="857700"/>
          </a:xfrm>
          <a:prstGeom prst="rect">
            <a:avLst/>
          </a:prstGeom>
          <a:gradFill>
            <a:gsLst>
              <a:gs pos="0">
                <a:srgbClr val="F2F2F2"/>
              </a:gs>
              <a:gs pos="100000">
                <a:srgbClr val="A6A6A6"/>
              </a:gs>
            </a:gsLst>
            <a:lin ang="5400012" scaled="0"/>
          </a:gradFill>
          <a:ln w="9525" cap="flat" cmpd="sng">
            <a:solidFill>
              <a:srgbClr val="7C5F9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ja-JP" sz="32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記入例</a:t>
            </a:r>
            <a:endParaRPr sz="3200" b="0" i="0" u="none" strike="noStrike" cap="none" dirty="0">
              <a:solidFill>
                <a:schemeClr val="dk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31"/>
          <p:cNvSpPr txBox="1">
            <a:spLocks noGrp="1"/>
          </p:cNvSpPr>
          <p:nvPr>
            <p:ph type="title"/>
          </p:nvPr>
        </p:nvSpPr>
        <p:spPr>
          <a:xfrm>
            <a:off x="150816" y="222369"/>
            <a:ext cx="9602787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効果</a:t>
            </a:r>
            <a:r>
              <a:rPr lang="ja-JP" sz="2400" dirty="0"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試算ⅱ</a:t>
            </a:r>
            <a:endParaRPr sz="2400" dirty="0"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  <p:grpSp>
        <p:nvGrpSpPr>
          <p:cNvPr id="568" name="Google Shape;568;p31"/>
          <p:cNvGrpSpPr/>
          <p:nvPr/>
        </p:nvGrpSpPr>
        <p:grpSpPr>
          <a:xfrm>
            <a:off x="442029" y="959888"/>
            <a:ext cx="9067803" cy="2295793"/>
            <a:chOff x="150816" y="814520"/>
            <a:chExt cx="9602787" cy="2603059"/>
          </a:xfrm>
        </p:grpSpPr>
        <p:grpSp>
          <p:nvGrpSpPr>
            <p:cNvPr id="569" name="Google Shape;569;p31"/>
            <p:cNvGrpSpPr/>
            <p:nvPr/>
          </p:nvGrpSpPr>
          <p:grpSpPr>
            <a:xfrm>
              <a:off x="2903296" y="1478699"/>
              <a:ext cx="6074791" cy="1938880"/>
              <a:chOff x="3229160" y="4106029"/>
              <a:chExt cx="5926233" cy="1245815"/>
            </a:xfrm>
          </p:grpSpPr>
          <p:sp>
            <p:nvSpPr>
              <p:cNvPr id="570" name="Google Shape;570;p31"/>
              <p:cNvSpPr/>
              <p:nvPr/>
            </p:nvSpPr>
            <p:spPr>
              <a:xfrm>
                <a:off x="3229160" y="4106029"/>
                <a:ext cx="1368000" cy="1245815"/>
              </a:xfrm>
              <a:prstGeom prst="rect">
                <a:avLst/>
              </a:prstGeom>
              <a:solidFill>
                <a:srgbClr val="D8D8D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lvl="0" algn="ctr">
                  <a:buSzPts val="1600"/>
                </a:pPr>
                <a:r>
                  <a:rPr lang="ja-JP" altLang="en-US" sz="1800" dirty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獲得単価</a:t>
                </a:r>
                <a:r>
                  <a:rPr lang="en-US" altLang="ja-JP" sz="1800" dirty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(CPA</a:t>
                </a:r>
                <a:r>
                  <a:rPr lang="en-US" altLang="ja-JP" sz="1800" dirty="0" smtClean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)</a:t>
                </a:r>
              </a:p>
              <a:p>
                <a:pPr lvl="0" algn="ctr">
                  <a:buSzPts val="1600"/>
                </a:pPr>
                <a:r>
                  <a:rPr lang="ja-JP" altLang="en-US" sz="1800" b="1" u="sng" dirty="0" smtClean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〇</a:t>
                </a:r>
                <a:r>
                  <a:rPr lang="ja-JP" altLang="en-US" sz="1800" b="1" u="sng" dirty="0">
                    <a:solidFill>
                      <a:schemeClr val="dk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円</a:t>
                </a:r>
                <a:endParaRPr lang="en-US" altLang="ja-JP" sz="1800" b="1" u="sng" dirty="0" smtClean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lvl="0" algn="ctr">
                  <a:buSzPts val="1600"/>
                </a:pPr>
                <a:r>
                  <a:rPr lang="ja-JP" altLang="en-US" sz="1050" dirty="0" smtClean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また</a:t>
                </a:r>
                <a:r>
                  <a:rPr lang="ja-JP" altLang="en-US" sz="1050" dirty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は</a:t>
                </a:r>
                <a:endParaRPr lang="en-US" altLang="ja-JP" sz="1050" dirty="0" smtClean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lvl="0" algn="ctr">
                  <a:buSzPts val="1600"/>
                </a:pPr>
                <a:r>
                  <a:rPr lang="ja-JP" altLang="en-US" sz="1800" dirty="0" smtClean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開発単価</a:t>
                </a:r>
                <a:endParaRPr lang="en-US" altLang="ja-JP" sz="1800" dirty="0" smtClean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lvl="0" algn="ctr">
                  <a:buSzPts val="1600"/>
                </a:pPr>
                <a:r>
                  <a:rPr lang="ja-JP" altLang="en-US" sz="1800" b="1" u="sng" dirty="0" smtClean="0">
                    <a:solidFill>
                      <a:schemeClr val="bg1">
                        <a:lumMod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〇円</a:t>
                </a:r>
                <a:endParaRPr sz="1800" b="1" i="0" u="sng" strike="noStrike" cap="none" dirty="0">
                  <a:solidFill>
                    <a:schemeClr val="bg1">
                      <a:lumMod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</p:txBody>
          </p:sp>
          <p:sp>
            <p:nvSpPr>
              <p:cNvPr id="571" name="Google Shape;571;p31"/>
              <p:cNvSpPr txBox="1"/>
              <p:nvPr/>
            </p:nvSpPr>
            <p:spPr>
              <a:xfrm>
                <a:off x="4554913" y="4528882"/>
                <a:ext cx="760817" cy="2914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lang="ja-JP" sz="2000" b="1" i="0" u="none" strike="noStrike" cap="none">
                    <a:solidFill>
                      <a:schemeClr val="accent5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✕</a:t>
                </a:r>
                <a:endParaRPr sz="1400" b="0" i="0" u="none" strike="noStrike" cap="none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</p:txBody>
          </p:sp>
          <p:sp>
            <p:nvSpPr>
              <p:cNvPr id="572" name="Google Shape;572;p31"/>
              <p:cNvSpPr/>
              <p:nvPr/>
            </p:nvSpPr>
            <p:spPr>
              <a:xfrm>
                <a:off x="5375202" y="4106029"/>
                <a:ext cx="1368000" cy="1245815"/>
              </a:xfrm>
              <a:prstGeom prst="rect">
                <a:avLst/>
              </a:prstGeom>
              <a:solidFill>
                <a:srgbClr val="D8D8D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ja-JP" altLang="en-US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想定</a:t>
                </a:r>
                <a:r>
                  <a:rPr lang="en-US" altLang="ja-JP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CV</a:t>
                </a:r>
                <a:r>
                  <a:rPr lang="ja-JP" altLang="en-US" sz="18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数</a:t>
                </a:r>
                <a:endParaRPr lang="en-US" altLang="ja-JP" sz="1800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ja-JP" altLang="en-US" sz="1800" b="1" i="0" u="sng" strike="noStrike" cap="none" dirty="0" smtClean="0">
                    <a:solidFill>
                      <a:srgbClr val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〇</a:t>
                </a:r>
                <a:endParaRPr sz="1800" b="1" i="0" u="sng" strike="noStrike" cap="none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ja-JP" sz="1200" b="0" i="0" u="none" strike="noStrike" cap="none" dirty="0" smtClean="0">
                    <a:solidFill>
                      <a:srgbClr val="7F7F7F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または</a:t>
                </a:r>
                <a:endParaRPr sz="1200" b="0" i="0" u="none" strike="noStrike" cap="none" dirty="0" smtClean="0">
                  <a:solidFill>
                    <a:srgbClr val="7F7F7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ja-JP" altLang="en-US" sz="1800" b="0" i="0" u="none" strike="noStrike" cap="none" dirty="0" smtClean="0">
                    <a:solidFill>
                      <a:srgbClr val="7F7F7F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人日</a:t>
                </a:r>
                <a:endParaRPr lang="en-US" altLang="ja-JP" sz="1800" b="0" i="0" u="none" strike="noStrike" cap="none" dirty="0" smtClean="0">
                  <a:solidFill>
                    <a:srgbClr val="7F7F7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lang="ja-JP" sz="1800" b="1" i="0" u="sng" strike="noStrike" cap="none" dirty="0" smtClean="0">
                    <a:solidFill>
                      <a:srgbClr val="7F7F7F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〇</a:t>
                </a:r>
                <a:r>
                  <a:rPr lang="ja-JP" altLang="en-US" sz="1800" b="1" i="0" u="sng" strike="noStrike" cap="none" dirty="0" smtClean="0">
                    <a:solidFill>
                      <a:srgbClr val="7F7F7F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人日</a:t>
                </a:r>
                <a:endParaRPr sz="1800" b="1" i="0" u="sng" strike="noStrike" cap="none" dirty="0">
                  <a:solidFill>
                    <a:srgbClr val="7F7F7F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</p:txBody>
          </p:sp>
          <p:sp>
            <p:nvSpPr>
              <p:cNvPr id="573" name="Google Shape;573;p31"/>
              <p:cNvSpPr/>
              <p:nvPr/>
            </p:nvSpPr>
            <p:spPr>
              <a:xfrm>
                <a:off x="7116536" y="4529135"/>
                <a:ext cx="297523" cy="399600"/>
              </a:xfrm>
              <a:prstGeom prst="mathEqual">
                <a:avLst>
                  <a:gd name="adj1" fmla="val 11205"/>
                  <a:gd name="adj2" fmla="val 20499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</p:txBody>
          </p:sp>
          <p:sp>
            <p:nvSpPr>
              <p:cNvPr id="574" name="Google Shape;574;p31"/>
              <p:cNvSpPr/>
              <p:nvPr/>
            </p:nvSpPr>
            <p:spPr>
              <a:xfrm>
                <a:off x="7787393" y="4106029"/>
                <a:ext cx="1368000" cy="1245815"/>
              </a:xfrm>
              <a:prstGeom prst="rect">
                <a:avLst/>
              </a:prstGeom>
              <a:solidFill>
                <a:srgbClr val="D8D8D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ja-JP" sz="1800" b="0" i="0" u="none" strike="noStrike" cap="none" dirty="0">
                    <a:solidFill>
                      <a:srgbClr val="C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想定</a:t>
                </a:r>
                <a:endParaRPr sz="1800" b="0" i="0" u="none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ja-JP" sz="1800" b="0" i="0" u="none" strike="noStrike" cap="none" dirty="0" smtClean="0">
                    <a:solidFill>
                      <a:srgbClr val="C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コスト</a:t>
                </a:r>
                <a:endParaRPr sz="1800" b="0" i="0" u="none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ja-JP" sz="1800" b="1" i="0" u="sng" strike="noStrike" cap="none" dirty="0">
                    <a:solidFill>
                      <a:srgbClr val="C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sym typeface="Arial"/>
                  </a:rPr>
                  <a:t>〇円</a:t>
                </a:r>
                <a:endParaRPr sz="1800" b="1" i="0" u="sng" strike="noStrike" cap="none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endParaRPr>
              </a:p>
            </p:txBody>
          </p:sp>
        </p:grpSp>
        <p:sp>
          <p:nvSpPr>
            <p:cNvPr id="575" name="Google Shape;575;p31"/>
            <p:cNvSpPr txBox="1"/>
            <p:nvPr/>
          </p:nvSpPr>
          <p:spPr>
            <a:xfrm>
              <a:off x="150816" y="814520"/>
              <a:ext cx="9602787" cy="3698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lang="ja-JP" sz="2800" b="1" i="0" u="none" strike="noStrike" cap="none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コスト（金額、または工数）</a:t>
              </a:r>
              <a:endParaRPr sz="2800" b="1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cxnSp>
          <p:nvCxnSpPr>
            <p:cNvPr id="576" name="Google Shape;576;p31"/>
            <p:cNvCxnSpPr/>
            <p:nvPr/>
          </p:nvCxnSpPr>
          <p:spPr>
            <a:xfrm>
              <a:off x="208435" y="1246568"/>
              <a:ext cx="8496833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6078"/>
                </a:srgbClr>
              </a:outerShdw>
            </a:effectLst>
          </p:spPr>
        </p:cxnSp>
      </p:grpSp>
      <p:grpSp>
        <p:nvGrpSpPr>
          <p:cNvPr id="577" name="Google Shape;577;p31"/>
          <p:cNvGrpSpPr/>
          <p:nvPr/>
        </p:nvGrpSpPr>
        <p:grpSpPr>
          <a:xfrm>
            <a:off x="442029" y="4040821"/>
            <a:ext cx="9067803" cy="2326449"/>
            <a:chOff x="294056" y="3992805"/>
            <a:chExt cx="9067803" cy="2326449"/>
          </a:xfrm>
        </p:grpSpPr>
        <p:sp>
          <p:nvSpPr>
            <p:cNvPr id="578" name="Google Shape;578;p31"/>
            <p:cNvSpPr/>
            <p:nvPr/>
          </p:nvSpPr>
          <p:spPr>
            <a:xfrm>
              <a:off x="2903142" y="4609240"/>
              <a:ext cx="1324169" cy="1710014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施策効果</a:t>
              </a:r>
              <a:endParaRPr sz="1800" b="0" i="0" u="none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800" b="1" i="0" u="sng" strike="noStrike" cap="none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〇円</a:t>
              </a:r>
              <a:endParaRPr sz="1800" b="1" i="0" u="sng" strike="noStrike" cap="none" dirty="0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579" name="Google Shape;579;p31"/>
            <p:cNvSpPr txBox="1"/>
            <p:nvPr/>
          </p:nvSpPr>
          <p:spPr>
            <a:xfrm>
              <a:off x="4186418" y="5189650"/>
              <a:ext cx="736440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ja-JP" sz="2000" b="1" i="0" u="none" strike="noStrike" cap="none">
                  <a:solidFill>
                    <a:schemeClr val="accent5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－</a:t>
              </a:r>
              <a:endParaRPr sz="1400" b="0" i="0" u="none" strike="noStrike" cap="none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580" name="Google Shape;580;p31"/>
            <p:cNvSpPr/>
            <p:nvPr/>
          </p:nvSpPr>
          <p:spPr>
            <a:xfrm>
              <a:off x="4980426" y="4609239"/>
              <a:ext cx="1324169" cy="1710014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想定</a:t>
              </a:r>
              <a:endParaRPr sz="18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800" b="0" i="0" u="none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コスト</a:t>
              </a:r>
              <a:endParaRPr sz="1800" b="0" i="0" u="none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ja-JP" sz="1800" b="1" i="0" u="sng" strike="noStrike" cap="none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〇円</a:t>
              </a:r>
              <a:endParaRPr sz="1800" b="1" i="0" u="sng" strike="noStrike" cap="none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581" name="Google Shape;581;p31"/>
            <p:cNvSpPr/>
            <p:nvPr/>
          </p:nvSpPr>
          <p:spPr>
            <a:xfrm>
              <a:off x="6923586" y="5189997"/>
              <a:ext cx="287990" cy="548494"/>
            </a:xfrm>
            <a:prstGeom prst="mathEqual">
              <a:avLst>
                <a:gd name="adj1" fmla="val 11205"/>
                <a:gd name="adj2" fmla="val 20499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582" name="Google Shape;582;p31"/>
            <p:cNvSpPr/>
            <p:nvPr/>
          </p:nvSpPr>
          <p:spPr>
            <a:xfrm>
              <a:off x="7315330" y="4609239"/>
              <a:ext cx="1324169" cy="1710014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lvl="0" algn="ctr">
                <a:buSzPts val="1800"/>
              </a:pPr>
              <a:r>
                <a:rPr lang="ja-JP" altLang="en-US" sz="1800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改善インパクト</a:t>
              </a:r>
              <a:endParaRPr lang="en-US" altLang="ja-JP" sz="18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lvl="0" algn="ctr">
                <a:buSzPts val="1800"/>
              </a:pPr>
              <a:r>
                <a:rPr lang="ja-JP" sz="1800" b="1" i="0" u="sng" strike="noStrike" cap="none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Arial"/>
                </a:rPr>
                <a:t>〇円</a:t>
              </a:r>
              <a:endParaRPr sz="1800" b="1" i="0" u="sng" strike="noStrike" cap="none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endParaRPr>
            </a:p>
          </p:txBody>
        </p:sp>
        <p:sp>
          <p:nvSpPr>
            <p:cNvPr id="583" name="Google Shape;583;p31"/>
            <p:cNvSpPr txBox="1"/>
            <p:nvPr/>
          </p:nvSpPr>
          <p:spPr>
            <a:xfrm>
              <a:off x="294056" y="3992805"/>
              <a:ext cx="9067803" cy="326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lvl="0">
                <a:buClr>
                  <a:schemeClr val="dk1"/>
                </a:buClr>
                <a:buSzPts val="2800"/>
              </a:pPr>
              <a:r>
                <a:rPr lang="ja-JP" altLang="en-US" sz="2800" b="1" dirty="0" smtClean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改善インパクト（</a:t>
              </a:r>
              <a:r>
                <a:rPr lang="ja-JP" altLang="en-US" sz="2800" b="1" dirty="0">
                  <a:solidFill>
                    <a:schemeClr val="dk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施策効果－想定コスト）</a:t>
              </a:r>
            </a:p>
          </p:txBody>
        </p:sp>
        <p:cxnSp>
          <p:nvCxnSpPr>
            <p:cNvPr id="584" name="Google Shape;584;p31"/>
            <p:cNvCxnSpPr/>
            <p:nvPr/>
          </p:nvCxnSpPr>
          <p:spPr>
            <a:xfrm>
              <a:off x="348465" y="4373854"/>
              <a:ext cx="8023463" cy="0"/>
            </a:xfrm>
            <a:prstGeom prst="straightConnector1">
              <a:avLst/>
            </a:prstGeom>
            <a:noFill/>
            <a:ln w="2540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0000" dir="5400000" rotWithShape="0">
                <a:srgbClr val="000000">
                  <a:alpha val="36078"/>
                </a:srgbClr>
              </a:outerShdw>
            </a:effectLst>
          </p:spPr>
        </p:cxnSp>
      </p:grpSp>
      <p:sp>
        <p:nvSpPr>
          <p:cNvPr id="21" name="Google Shape;402;p3"/>
          <p:cNvSpPr/>
          <p:nvPr/>
        </p:nvSpPr>
        <p:spPr>
          <a:xfrm>
            <a:off x="10209584" y="4533304"/>
            <a:ext cx="3490650" cy="2119743"/>
          </a:xfrm>
          <a:prstGeom prst="rect">
            <a:avLst/>
          </a:prstGeom>
          <a:solidFill>
            <a:srgbClr val="51BFB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効果試算についてお悩みの際は、</a:t>
            </a:r>
            <a:endParaRPr sz="18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none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</a:rPr>
              <a:t>こちらの記事も是非参考にしてみてください。</a:t>
            </a:r>
            <a:endParaRPr sz="18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1800" b="0" i="0" u="sng" strike="noStrike" cap="none" dirty="0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Arial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https://blog.usergram.info/article/tips/google-analytics-06-2021-0201/</a:t>
            </a:r>
            <a:endParaRPr sz="1800" b="0" i="0" u="none" strike="noStrike" cap="none" dirty="0">
              <a:solidFill>
                <a:schemeClr val="lt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7861</TotalTime>
  <Words>1141</Words>
  <Application>Microsoft Office PowerPoint</Application>
  <PresentationFormat>A4 210 x 297 mm</PresentationFormat>
  <Paragraphs>263</Paragraphs>
  <Slides>9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メイリオ</vt:lpstr>
      <vt:lpstr>Arial</vt:lpstr>
      <vt:lpstr>Calibri</vt:lpstr>
      <vt:lpstr>Office ​​テーマ</vt:lpstr>
      <vt:lpstr>企画提案フォーマット使用方法</vt:lpstr>
      <vt:lpstr>①課題と検証内容</vt:lpstr>
      <vt:lpstr>①課題と検証内容</vt:lpstr>
      <vt:lpstr>②改善案：既存会員が会員登録を行った際、事前に登録済みかどうかを判定し、 　　　　　パスワード照会に誘導する</vt:lpstr>
      <vt:lpstr>②企画案（または改善案）：</vt:lpstr>
      <vt:lpstr>③効果試算ⅰ</vt:lpstr>
      <vt:lpstr>③効果試算ⅰ</vt:lpstr>
      <vt:lpstr>③効果試算ⅱ</vt:lpstr>
      <vt:lpstr>③効果試算ⅱ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全体に関わるお話</dc:title>
  <dc:creator>猪股　新</dc:creator>
  <cp:lastModifiedBy>藤田　彩香</cp:lastModifiedBy>
  <cp:revision>96</cp:revision>
  <dcterms:created xsi:type="dcterms:W3CDTF">2018-10-25T07:23:19Z</dcterms:created>
  <dcterms:modified xsi:type="dcterms:W3CDTF">2021-03-17T08:39:25Z</dcterms:modified>
</cp:coreProperties>
</file>